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334" r:id="rId9"/>
    <p:sldId id="336" r:id="rId10"/>
    <p:sldId id="263" r:id="rId11"/>
    <p:sldId id="264" r:id="rId12"/>
    <p:sldId id="273" r:id="rId13"/>
    <p:sldId id="265" r:id="rId14"/>
    <p:sldId id="335" r:id="rId15"/>
    <p:sldId id="306" r:id="rId16"/>
    <p:sldId id="266" r:id="rId17"/>
    <p:sldId id="339" r:id="rId18"/>
    <p:sldId id="337" r:id="rId19"/>
    <p:sldId id="338" r:id="rId20"/>
    <p:sldId id="340" r:id="rId21"/>
    <p:sldId id="314" r:id="rId22"/>
    <p:sldId id="308" r:id="rId23"/>
    <p:sldId id="313" r:id="rId24"/>
    <p:sldId id="311" r:id="rId25"/>
    <p:sldId id="312" r:id="rId26"/>
    <p:sldId id="315" r:id="rId27"/>
    <p:sldId id="317" r:id="rId28"/>
    <p:sldId id="316" r:id="rId29"/>
    <p:sldId id="319" r:id="rId30"/>
    <p:sldId id="342" r:id="rId31"/>
    <p:sldId id="320" r:id="rId32"/>
    <p:sldId id="328" r:id="rId33"/>
    <p:sldId id="332" r:id="rId34"/>
    <p:sldId id="333" r:id="rId35"/>
    <p:sldId id="341" r:id="rId36"/>
    <p:sldId id="330" r:id="rId37"/>
    <p:sldId id="327" r:id="rId38"/>
    <p:sldId id="321" r:id="rId39"/>
    <p:sldId id="325" r:id="rId40"/>
    <p:sldId id="293" r:id="rId41"/>
    <p:sldId id="292" r:id="rId42"/>
    <p:sldId id="291" r:id="rId43"/>
    <p:sldId id="290" r:id="rId44"/>
    <p:sldId id="326" r:id="rId4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CD557-BD48-4380-B27E-B0A7889D541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6C42B16-6EC8-4A4C-9F89-35D3D7025052}">
      <dgm:prSet phldrT="[ข้อความ]" custT="1"/>
      <dgm:spPr>
        <a:solidFill>
          <a:srgbClr val="EEB8D8"/>
        </a:solidFill>
      </dgm:spPr>
      <dgm:t>
        <a:bodyPr/>
        <a:lstStyle/>
        <a:p>
          <a:r>
            <a:rPr lang="en-US" sz="4500" dirty="0">
              <a:solidFill>
                <a:schemeClr val="tx1"/>
              </a:solidFill>
            </a:rPr>
            <a:t>Participants</a:t>
          </a:r>
          <a:endParaRPr lang="th-TH" sz="4500" dirty="0">
            <a:solidFill>
              <a:schemeClr val="tx1"/>
            </a:solidFill>
          </a:endParaRPr>
        </a:p>
      </dgm:t>
    </dgm:pt>
    <dgm:pt modelId="{03123EF9-FB73-49FA-9B2D-7CB148102241}" type="parTrans" cxnId="{510A523F-0533-42D5-9AE1-6232A8956B1C}">
      <dgm:prSet/>
      <dgm:spPr/>
      <dgm:t>
        <a:bodyPr/>
        <a:lstStyle/>
        <a:p>
          <a:endParaRPr lang="th-TH"/>
        </a:p>
      </dgm:t>
    </dgm:pt>
    <dgm:pt modelId="{0C6D0C0D-6353-4C1A-8E3D-8E26974A46F5}" type="sibTrans" cxnId="{510A523F-0533-42D5-9AE1-6232A8956B1C}">
      <dgm:prSet/>
      <dgm:spPr/>
      <dgm:t>
        <a:bodyPr/>
        <a:lstStyle/>
        <a:p>
          <a:endParaRPr lang="th-TH"/>
        </a:p>
      </dgm:t>
    </dgm:pt>
    <dgm:pt modelId="{E775DE68-C588-4B00-916E-A14EBDE50D9F}">
      <dgm:prSet phldrT="[ข้อความ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4400" dirty="0">
              <a:solidFill>
                <a:schemeClr val="tx1"/>
              </a:solidFill>
            </a:rPr>
            <a:t>lidocaine </a:t>
          </a:r>
          <a:endParaRPr lang="th-TH" sz="4400" dirty="0">
            <a:solidFill>
              <a:schemeClr val="tx1"/>
            </a:solidFill>
          </a:endParaRPr>
        </a:p>
      </dgm:t>
    </dgm:pt>
    <dgm:pt modelId="{70F61CD6-3759-4C3E-926D-649FD07D75A9}" type="parTrans" cxnId="{3E2FA622-74FC-404B-A25B-58DA07BFA798}">
      <dgm:prSet/>
      <dgm:spPr/>
      <dgm:t>
        <a:bodyPr/>
        <a:lstStyle/>
        <a:p>
          <a:endParaRPr lang="th-TH"/>
        </a:p>
      </dgm:t>
    </dgm:pt>
    <dgm:pt modelId="{EAE4B1E0-11C0-4B20-A77F-2A61F3A26AB0}" type="sibTrans" cxnId="{3E2FA622-74FC-404B-A25B-58DA07BFA798}">
      <dgm:prSet/>
      <dgm:spPr/>
      <dgm:t>
        <a:bodyPr/>
        <a:lstStyle/>
        <a:p>
          <a:endParaRPr lang="th-TH"/>
        </a:p>
      </dgm:t>
    </dgm:pt>
    <dgm:pt modelId="{B0B4B244-81B0-4B3F-B3BB-E1790D1AE2D1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4400" dirty="0">
              <a:solidFill>
                <a:schemeClr val="tx1"/>
              </a:solidFill>
            </a:rPr>
            <a:t>Normal saline </a:t>
          </a:r>
          <a:endParaRPr lang="th-TH" sz="4400" dirty="0">
            <a:solidFill>
              <a:schemeClr val="tx1"/>
            </a:solidFill>
          </a:endParaRPr>
        </a:p>
      </dgm:t>
    </dgm:pt>
    <dgm:pt modelId="{A7A034A8-2154-47B4-86D9-3608E676E7B3}" type="parTrans" cxnId="{EB7C7034-7BAE-4F05-8873-111140B28F58}">
      <dgm:prSet/>
      <dgm:spPr/>
      <dgm:t>
        <a:bodyPr/>
        <a:lstStyle/>
        <a:p>
          <a:endParaRPr lang="th-TH"/>
        </a:p>
      </dgm:t>
    </dgm:pt>
    <dgm:pt modelId="{8B8F235B-5985-4004-ADFC-718D8088D756}" type="sibTrans" cxnId="{EB7C7034-7BAE-4F05-8873-111140B28F58}">
      <dgm:prSet/>
      <dgm:spPr/>
      <dgm:t>
        <a:bodyPr/>
        <a:lstStyle/>
        <a:p>
          <a:endParaRPr lang="th-TH"/>
        </a:p>
      </dgm:t>
    </dgm:pt>
    <dgm:pt modelId="{D7F7853C-6611-40A0-B319-522291626D99}" type="pres">
      <dgm:prSet presAssocID="{AA0CD557-BD48-4380-B27E-B0A7889D54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00B550-13E6-420B-826E-4182FB6436E6}" type="pres">
      <dgm:prSet presAssocID="{96C42B16-6EC8-4A4C-9F89-35D3D7025052}" presName="hierRoot1" presStyleCnt="0">
        <dgm:presLayoutVars>
          <dgm:hierBranch val="init"/>
        </dgm:presLayoutVars>
      </dgm:prSet>
      <dgm:spPr/>
    </dgm:pt>
    <dgm:pt modelId="{CE1443F2-36DF-499A-BBD0-70977EA027E4}" type="pres">
      <dgm:prSet presAssocID="{96C42B16-6EC8-4A4C-9F89-35D3D7025052}" presName="rootComposite1" presStyleCnt="0"/>
      <dgm:spPr/>
    </dgm:pt>
    <dgm:pt modelId="{B4C3CD60-243C-45CD-9992-69532398E436}" type="pres">
      <dgm:prSet presAssocID="{96C42B16-6EC8-4A4C-9F89-35D3D7025052}" presName="rootText1" presStyleLbl="node0" presStyleIdx="0" presStyleCnt="1" custScaleX="170805" custScaleY="116417">
        <dgm:presLayoutVars>
          <dgm:chPref val="3"/>
        </dgm:presLayoutVars>
      </dgm:prSet>
      <dgm:spPr/>
    </dgm:pt>
    <dgm:pt modelId="{0235B5A4-BB1C-4C4C-8B3F-258E378B3D8E}" type="pres">
      <dgm:prSet presAssocID="{96C42B16-6EC8-4A4C-9F89-35D3D7025052}" presName="rootConnector1" presStyleLbl="node1" presStyleIdx="0" presStyleCnt="0"/>
      <dgm:spPr/>
    </dgm:pt>
    <dgm:pt modelId="{EC0CA80A-4C9B-4CC6-9B08-0DFB08D03617}" type="pres">
      <dgm:prSet presAssocID="{96C42B16-6EC8-4A4C-9F89-35D3D7025052}" presName="hierChild2" presStyleCnt="0"/>
      <dgm:spPr/>
    </dgm:pt>
    <dgm:pt modelId="{C074CC97-E428-4EB0-A4A2-2D49D1EC5007}" type="pres">
      <dgm:prSet presAssocID="{70F61CD6-3759-4C3E-926D-649FD07D75A9}" presName="Name37" presStyleLbl="parChTrans1D2" presStyleIdx="0" presStyleCnt="2"/>
      <dgm:spPr/>
    </dgm:pt>
    <dgm:pt modelId="{34EA095D-BE98-41EE-9F83-A77655FD0720}" type="pres">
      <dgm:prSet presAssocID="{E775DE68-C588-4B00-916E-A14EBDE50D9F}" presName="hierRoot2" presStyleCnt="0">
        <dgm:presLayoutVars>
          <dgm:hierBranch val="init"/>
        </dgm:presLayoutVars>
      </dgm:prSet>
      <dgm:spPr/>
    </dgm:pt>
    <dgm:pt modelId="{1050CEE5-7898-4965-8784-51E9C8FA270C}" type="pres">
      <dgm:prSet presAssocID="{E775DE68-C588-4B00-916E-A14EBDE50D9F}" presName="rootComposite" presStyleCnt="0"/>
      <dgm:spPr/>
    </dgm:pt>
    <dgm:pt modelId="{2E80B198-7A01-4048-8AC1-80AE4A3C126A}" type="pres">
      <dgm:prSet presAssocID="{E775DE68-C588-4B00-916E-A14EBDE50D9F}" presName="rootText" presStyleLbl="node2" presStyleIdx="0" presStyleCnt="2" custScaleX="248769" custScaleY="100353">
        <dgm:presLayoutVars>
          <dgm:chPref val="3"/>
        </dgm:presLayoutVars>
      </dgm:prSet>
      <dgm:spPr/>
    </dgm:pt>
    <dgm:pt modelId="{20B74DA6-DF70-4268-A961-6DBFF7824A9A}" type="pres">
      <dgm:prSet presAssocID="{E775DE68-C588-4B00-916E-A14EBDE50D9F}" presName="rootConnector" presStyleLbl="node2" presStyleIdx="0" presStyleCnt="2"/>
      <dgm:spPr/>
    </dgm:pt>
    <dgm:pt modelId="{54963D81-2E26-46B9-95A7-3E56240523AA}" type="pres">
      <dgm:prSet presAssocID="{E775DE68-C588-4B00-916E-A14EBDE50D9F}" presName="hierChild4" presStyleCnt="0"/>
      <dgm:spPr/>
    </dgm:pt>
    <dgm:pt modelId="{BD1CBB67-EE2D-4293-B3B9-1AD9CF15635F}" type="pres">
      <dgm:prSet presAssocID="{E775DE68-C588-4B00-916E-A14EBDE50D9F}" presName="hierChild5" presStyleCnt="0"/>
      <dgm:spPr/>
    </dgm:pt>
    <dgm:pt modelId="{273585AC-8D59-4FCE-97F7-DB15436FC4D9}" type="pres">
      <dgm:prSet presAssocID="{A7A034A8-2154-47B4-86D9-3608E676E7B3}" presName="Name37" presStyleLbl="parChTrans1D2" presStyleIdx="1" presStyleCnt="2"/>
      <dgm:spPr/>
    </dgm:pt>
    <dgm:pt modelId="{F80727E2-B464-45D3-8B51-BB0F223A1F22}" type="pres">
      <dgm:prSet presAssocID="{B0B4B244-81B0-4B3F-B3BB-E1790D1AE2D1}" presName="hierRoot2" presStyleCnt="0">
        <dgm:presLayoutVars>
          <dgm:hierBranch val="init"/>
        </dgm:presLayoutVars>
      </dgm:prSet>
      <dgm:spPr/>
    </dgm:pt>
    <dgm:pt modelId="{7773C1D8-244C-4CF5-B03C-7763C6239C07}" type="pres">
      <dgm:prSet presAssocID="{B0B4B244-81B0-4B3F-B3BB-E1790D1AE2D1}" presName="rootComposite" presStyleCnt="0"/>
      <dgm:spPr/>
    </dgm:pt>
    <dgm:pt modelId="{0523339F-D3B9-4743-B14A-A60998A170E3}" type="pres">
      <dgm:prSet presAssocID="{B0B4B244-81B0-4B3F-B3BB-E1790D1AE2D1}" presName="rootText" presStyleLbl="node2" presStyleIdx="1" presStyleCnt="2" custScaleX="187146" custScaleY="96796">
        <dgm:presLayoutVars>
          <dgm:chPref val="3"/>
        </dgm:presLayoutVars>
      </dgm:prSet>
      <dgm:spPr/>
    </dgm:pt>
    <dgm:pt modelId="{E353B38A-660B-4436-9153-82399B4C2F4E}" type="pres">
      <dgm:prSet presAssocID="{B0B4B244-81B0-4B3F-B3BB-E1790D1AE2D1}" presName="rootConnector" presStyleLbl="node2" presStyleIdx="1" presStyleCnt="2"/>
      <dgm:spPr/>
    </dgm:pt>
    <dgm:pt modelId="{6D6EEA62-0E2B-4B09-BA2E-97D36355D224}" type="pres">
      <dgm:prSet presAssocID="{B0B4B244-81B0-4B3F-B3BB-E1790D1AE2D1}" presName="hierChild4" presStyleCnt="0"/>
      <dgm:spPr/>
    </dgm:pt>
    <dgm:pt modelId="{7287EE2D-0C4D-489C-938B-79EB9EFB99BC}" type="pres">
      <dgm:prSet presAssocID="{B0B4B244-81B0-4B3F-B3BB-E1790D1AE2D1}" presName="hierChild5" presStyleCnt="0"/>
      <dgm:spPr/>
    </dgm:pt>
    <dgm:pt modelId="{9870E7FA-56F0-4AF4-9A2E-7A972D7C911B}" type="pres">
      <dgm:prSet presAssocID="{96C42B16-6EC8-4A4C-9F89-35D3D7025052}" presName="hierChild3" presStyleCnt="0"/>
      <dgm:spPr/>
    </dgm:pt>
  </dgm:ptLst>
  <dgm:cxnLst>
    <dgm:cxn modelId="{3E2FA622-74FC-404B-A25B-58DA07BFA798}" srcId="{96C42B16-6EC8-4A4C-9F89-35D3D7025052}" destId="{E775DE68-C588-4B00-916E-A14EBDE50D9F}" srcOrd="0" destOrd="0" parTransId="{70F61CD6-3759-4C3E-926D-649FD07D75A9}" sibTransId="{EAE4B1E0-11C0-4B20-A77F-2A61F3A26AB0}"/>
    <dgm:cxn modelId="{A53B2E32-283A-4259-A418-56F4B3FAA896}" type="presOf" srcId="{A7A034A8-2154-47B4-86D9-3608E676E7B3}" destId="{273585AC-8D59-4FCE-97F7-DB15436FC4D9}" srcOrd="0" destOrd="0" presId="urn:microsoft.com/office/officeart/2005/8/layout/orgChart1"/>
    <dgm:cxn modelId="{EB7C7034-7BAE-4F05-8873-111140B28F58}" srcId="{96C42B16-6EC8-4A4C-9F89-35D3D7025052}" destId="{B0B4B244-81B0-4B3F-B3BB-E1790D1AE2D1}" srcOrd="1" destOrd="0" parTransId="{A7A034A8-2154-47B4-86D9-3608E676E7B3}" sibTransId="{8B8F235B-5985-4004-ADFC-718D8088D756}"/>
    <dgm:cxn modelId="{AFACBF36-536B-45B5-BB9A-9DEE7E4DA77B}" type="presOf" srcId="{96C42B16-6EC8-4A4C-9F89-35D3D7025052}" destId="{B4C3CD60-243C-45CD-9992-69532398E436}" srcOrd="0" destOrd="0" presId="urn:microsoft.com/office/officeart/2005/8/layout/orgChart1"/>
    <dgm:cxn modelId="{510A523F-0533-42D5-9AE1-6232A8956B1C}" srcId="{AA0CD557-BD48-4380-B27E-B0A7889D5413}" destId="{96C42B16-6EC8-4A4C-9F89-35D3D7025052}" srcOrd="0" destOrd="0" parTransId="{03123EF9-FB73-49FA-9B2D-7CB148102241}" sibTransId="{0C6D0C0D-6353-4C1A-8E3D-8E26974A46F5}"/>
    <dgm:cxn modelId="{67EC915D-CD2B-4210-9C06-64090EBAC71A}" type="presOf" srcId="{E775DE68-C588-4B00-916E-A14EBDE50D9F}" destId="{20B74DA6-DF70-4268-A961-6DBFF7824A9A}" srcOrd="1" destOrd="0" presId="urn:microsoft.com/office/officeart/2005/8/layout/orgChart1"/>
    <dgm:cxn modelId="{DA9440A6-CA07-4C57-A395-0ADA457C3E9C}" type="presOf" srcId="{B0B4B244-81B0-4B3F-B3BB-E1790D1AE2D1}" destId="{E353B38A-660B-4436-9153-82399B4C2F4E}" srcOrd="1" destOrd="0" presId="urn:microsoft.com/office/officeart/2005/8/layout/orgChart1"/>
    <dgm:cxn modelId="{2E9F89C4-5E45-4273-839E-F87DD812719B}" type="presOf" srcId="{70F61CD6-3759-4C3E-926D-649FD07D75A9}" destId="{C074CC97-E428-4EB0-A4A2-2D49D1EC5007}" srcOrd="0" destOrd="0" presId="urn:microsoft.com/office/officeart/2005/8/layout/orgChart1"/>
    <dgm:cxn modelId="{E2286EC5-CB82-4650-A5DE-A2B8F98DEF72}" type="presOf" srcId="{AA0CD557-BD48-4380-B27E-B0A7889D5413}" destId="{D7F7853C-6611-40A0-B319-522291626D99}" srcOrd="0" destOrd="0" presId="urn:microsoft.com/office/officeart/2005/8/layout/orgChart1"/>
    <dgm:cxn modelId="{F70582D7-A17B-418E-B93F-7DA6FAF5A83D}" type="presOf" srcId="{B0B4B244-81B0-4B3F-B3BB-E1790D1AE2D1}" destId="{0523339F-D3B9-4743-B14A-A60998A170E3}" srcOrd="0" destOrd="0" presId="urn:microsoft.com/office/officeart/2005/8/layout/orgChart1"/>
    <dgm:cxn modelId="{A8B249D9-24C6-4CEE-8B0F-16F7990DB0D0}" type="presOf" srcId="{E775DE68-C588-4B00-916E-A14EBDE50D9F}" destId="{2E80B198-7A01-4048-8AC1-80AE4A3C126A}" srcOrd="0" destOrd="0" presId="urn:microsoft.com/office/officeart/2005/8/layout/orgChart1"/>
    <dgm:cxn modelId="{F2D13AF2-AEFD-4806-A741-806D78F76F26}" type="presOf" srcId="{96C42B16-6EC8-4A4C-9F89-35D3D7025052}" destId="{0235B5A4-BB1C-4C4C-8B3F-258E378B3D8E}" srcOrd="1" destOrd="0" presId="urn:microsoft.com/office/officeart/2005/8/layout/orgChart1"/>
    <dgm:cxn modelId="{41204375-F30D-4329-9DB9-FDF124E6807A}" type="presParOf" srcId="{D7F7853C-6611-40A0-B319-522291626D99}" destId="{E100B550-13E6-420B-826E-4182FB6436E6}" srcOrd="0" destOrd="0" presId="urn:microsoft.com/office/officeart/2005/8/layout/orgChart1"/>
    <dgm:cxn modelId="{9A1789F3-DC8F-43E4-857C-11C0AE875603}" type="presParOf" srcId="{E100B550-13E6-420B-826E-4182FB6436E6}" destId="{CE1443F2-36DF-499A-BBD0-70977EA027E4}" srcOrd="0" destOrd="0" presId="urn:microsoft.com/office/officeart/2005/8/layout/orgChart1"/>
    <dgm:cxn modelId="{AABAEBDF-B981-4D96-9339-E635F1F84369}" type="presParOf" srcId="{CE1443F2-36DF-499A-BBD0-70977EA027E4}" destId="{B4C3CD60-243C-45CD-9992-69532398E436}" srcOrd="0" destOrd="0" presId="urn:microsoft.com/office/officeart/2005/8/layout/orgChart1"/>
    <dgm:cxn modelId="{85F1671B-DBB8-4EB1-B404-51A05EBF4349}" type="presParOf" srcId="{CE1443F2-36DF-499A-BBD0-70977EA027E4}" destId="{0235B5A4-BB1C-4C4C-8B3F-258E378B3D8E}" srcOrd="1" destOrd="0" presId="urn:microsoft.com/office/officeart/2005/8/layout/orgChart1"/>
    <dgm:cxn modelId="{58A11BCA-BAC3-44EA-9FDB-D651C10E0C7B}" type="presParOf" srcId="{E100B550-13E6-420B-826E-4182FB6436E6}" destId="{EC0CA80A-4C9B-4CC6-9B08-0DFB08D03617}" srcOrd="1" destOrd="0" presId="urn:microsoft.com/office/officeart/2005/8/layout/orgChart1"/>
    <dgm:cxn modelId="{A5CE74CC-E0C5-4166-B29A-0A505D33519D}" type="presParOf" srcId="{EC0CA80A-4C9B-4CC6-9B08-0DFB08D03617}" destId="{C074CC97-E428-4EB0-A4A2-2D49D1EC5007}" srcOrd="0" destOrd="0" presId="urn:microsoft.com/office/officeart/2005/8/layout/orgChart1"/>
    <dgm:cxn modelId="{E8C015F7-5811-4D15-B761-F50803FE1B16}" type="presParOf" srcId="{EC0CA80A-4C9B-4CC6-9B08-0DFB08D03617}" destId="{34EA095D-BE98-41EE-9F83-A77655FD0720}" srcOrd="1" destOrd="0" presId="urn:microsoft.com/office/officeart/2005/8/layout/orgChart1"/>
    <dgm:cxn modelId="{8520782A-2FD4-410C-98E8-E892CE4C4551}" type="presParOf" srcId="{34EA095D-BE98-41EE-9F83-A77655FD0720}" destId="{1050CEE5-7898-4965-8784-51E9C8FA270C}" srcOrd="0" destOrd="0" presId="urn:microsoft.com/office/officeart/2005/8/layout/orgChart1"/>
    <dgm:cxn modelId="{191BA17B-0CD6-4A24-BD74-F99D134C9725}" type="presParOf" srcId="{1050CEE5-7898-4965-8784-51E9C8FA270C}" destId="{2E80B198-7A01-4048-8AC1-80AE4A3C126A}" srcOrd="0" destOrd="0" presId="urn:microsoft.com/office/officeart/2005/8/layout/orgChart1"/>
    <dgm:cxn modelId="{A30C17DD-B011-4BBB-B7C0-A3920818DB94}" type="presParOf" srcId="{1050CEE5-7898-4965-8784-51E9C8FA270C}" destId="{20B74DA6-DF70-4268-A961-6DBFF7824A9A}" srcOrd="1" destOrd="0" presId="urn:microsoft.com/office/officeart/2005/8/layout/orgChart1"/>
    <dgm:cxn modelId="{B0804EE6-42F1-4132-8A69-0007CBC182E7}" type="presParOf" srcId="{34EA095D-BE98-41EE-9F83-A77655FD0720}" destId="{54963D81-2E26-46B9-95A7-3E56240523AA}" srcOrd="1" destOrd="0" presId="urn:microsoft.com/office/officeart/2005/8/layout/orgChart1"/>
    <dgm:cxn modelId="{8AFDE225-CE35-4881-A70F-B85D713E56C4}" type="presParOf" srcId="{34EA095D-BE98-41EE-9F83-A77655FD0720}" destId="{BD1CBB67-EE2D-4293-B3B9-1AD9CF15635F}" srcOrd="2" destOrd="0" presId="urn:microsoft.com/office/officeart/2005/8/layout/orgChart1"/>
    <dgm:cxn modelId="{D9FDF3B8-4D57-4DCD-BB24-C97CD7BBCF2C}" type="presParOf" srcId="{EC0CA80A-4C9B-4CC6-9B08-0DFB08D03617}" destId="{273585AC-8D59-4FCE-97F7-DB15436FC4D9}" srcOrd="2" destOrd="0" presId="urn:microsoft.com/office/officeart/2005/8/layout/orgChart1"/>
    <dgm:cxn modelId="{D12A0F41-97E1-4C5F-8AC3-C6FCA1E59FDD}" type="presParOf" srcId="{EC0CA80A-4C9B-4CC6-9B08-0DFB08D03617}" destId="{F80727E2-B464-45D3-8B51-BB0F223A1F22}" srcOrd="3" destOrd="0" presId="urn:microsoft.com/office/officeart/2005/8/layout/orgChart1"/>
    <dgm:cxn modelId="{CD800BBF-60B9-4FF0-8826-8EC6E44D6BC0}" type="presParOf" srcId="{F80727E2-B464-45D3-8B51-BB0F223A1F22}" destId="{7773C1D8-244C-4CF5-B03C-7763C6239C07}" srcOrd="0" destOrd="0" presId="urn:microsoft.com/office/officeart/2005/8/layout/orgChart1"/>
    <dgm:cxn modelId="{BD2F0759-1638-48DA-8459-BEC3E4F996AA}" type="presParOf" srcId="{7773C1D8-244C-4CF5-B03C-7763C6239C07}" destId="{0523339F-D3B9-4743-B14A-A60998A170E3}" srcOrd="0" destOrd="0" presId="urn:microsoft.com/office/officeart/2005/8/layout/orgChart1"/>
    <dgm:cxn modelId="{72866B0B-16A0-4779-BA16-3167AF71878C}" type="presParOf" srcId="{7773C1D8-244C-4CF5-B03C-7763C6239C07}" destId="{E353B38A-660B-4436-9153-82399B4C2F4E}" srcOrd="1" destOrd="0" presId="urn:microsoft.com/office/officeart/2005/8/layout/orgChart1"/>
    <dgm:cxn modelId="{14E98661-CC3A-4815-BA09-B74D6FF5EE19}" type="presParOf" srcId="{F80727E2-B464-45D3-8B51-BB0F223A1F22}" destId="{6D6EEA62-0E2B-4B09-BA2E-97D36355D224}" srcOrd="1" destOrd="0" presId="urn:microsoft.com/office/officeart/2005/8/layout/orgChart1"/>
    <dgm:cxn modelId="{D6716994-6C39-45EB-871A-5897589A2978}" type="presParOf" srcId="{F80727E2-B464-45D3-8B51-BB0F223A1F22}" destId="{7287EE2D-0C4D-489C-938B-79EB9EFB99BC}" srcOrd="2" destOrd="0" presId="urn:microsoft.com/office/officeart/2005/8/layout/orgChart1"/>
    <dgm:cxn modelId="{9D92603E-2707-4B3E-A8A1-BAD274B85B51}" type="presParOf" srcId="{E100B550-13E6-420B-826E-4182FB6436E6}" destId="{9870E7FA-56F0-4AF4-9A2E-7A972D7C91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585AC-8D59-4FCE-97F7-DB15436FC4D9}">
      <dsp:nvSpPr>
        <dsp:cNvPr id="0" name=""/>
        <dsp:cNvSpPr/>
      </dsp:nvSpPr>
      <dsp:spPr>
        <a:xfrm>
          <a:off x="3922222" y="1361745"/>
          <a:ext cx="2315226" cy="360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27"/>
              </a:lnTo>
              <a:lnTo>
                <a:pt x="2315226" y="180227"/>
              </a:lnTo>
              <a:lnTo>
                <a:pt x="2315226" y="360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4CC97-E428-4EB0-A4A2-2D49D1EC5007}">
      <dsp:nvSpPr>
        <dsp:cNvPr id="0" name=""/>
        <dsp:cNvSpPr/>
      </dsp:nvSpPr>
      <dsp:spPr>
        <a:xfrm>
          <a:off x="2135860" y="1361745"/>
          <a:ext cx="1786361" cy="360454"/>
        </a:xfrm>
        <a:custGeom>
          <a:avLst/>
          <a:gdLst/>
          <a:ahLst/>
          <a:cxnLst/>
          <a:rect l="0" t="0" r="0" b="0"/>
          <a:pathLst>
            <a:path>
              <a:moveTo>
                <a:pt x="1786361" y="0"/>
              </a:moveTo>
              <a:lnTo>
                <a:pt x="1786361" y="180227"/>
              </a:lnTo>
              <a:lnTo>
                <a:pt x="0" y="180227"/>
              </a:lnTo>
              <a:lnTo>
                <a:pt x="0" y="360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3CD60-243C-45CD-9992-69532398E436}">
      <dsp:nvSpPr>
        <dsp:cNvPr id="0" name=""/>
        <dsp:cNvSpPr/>
      </dsp:nvSpPr>
      <dsp:spPr>
        <a:xfrm>
          <a:off x="2456330" y="362625"/>
          <a:ext cx="2931783" cy="999120"/>
        </a:xfrm>
        <a:prstGeom prst="rect">
          <a:avLst/>
        </a:prstGeom>
        <a:solidFill>
          <a:srgbClr val="EEB8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Participants</a:t>
          </a:r>
          <a:endParaRPr lang="th-TH" sz="4500" kern="1200" dirty="0">
            <a:solidFill>
              <a:schemeClr val="tx1"/>
            </a:solidFill>
          </a:endParaRPr>
        </a:p>
      </dsp:txBody>
      <dsp:txXfrm>
        <a:off x="2456330" y="362625"/>
        <a:ext cx="2931783" cy="999120"/>
      </dsp:txXfrm>
    </dsp:sp>
    <dsp:sp modelId="{2E80B198-7A01-4048-8AC1-80AE4A3C126A}">
      <dsp:nvSpPr>
        <dsp:cNvPr id="0" name=""/>
        <dsp:cNvSpPr/>
      </dsp:nvSpPr>
      <dsp:spPr>
        <a:xfrm>
          <a:off x="861" y="1722200"/>
          <a:ext cx="4269997" cy="86125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lidocaine </a:t>
          </a:r>
          <a:endParaRPr lang="th-TH" sz="4400" kern="1200" dirty="0">
            <a:solidFill>
              <a:schemeClr val="tx1"/>
            </a:solidFill>
          </a:endParaRPr>
        </a:p>
      </dsp:txBody>
      <dsp:txXfrm>
        <a:off x="861" y="1722200"/>
        <a:ext cx="4269997" cy="861254"/>
      </dsp:txXfrm>
    </dsp:sp>
    <dsp:sp modelId="{0523339F-D3B9-4743-B14A-A60998A170E3}">
      <dsp:nvSpPr>
        <dsp:cNvPr id="0" name=""/>
        <dsp:cNvSpPr/>
      </dsp:nvSpPr>
      <dsp:spPr>
        <a:xfrm>
          <a:off x="4631313" y="1722200"/>
          <a:ext cx="3212269" cy="8307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Normal saline </a:t>
          </a:r>
          <a:endParaRPr lang="th-TH" sz="4400" kern="1200" dirty="0">
            <a:solidFill>
              <a:schemeClr val="tx1"/>
            </a:solidFill>
          </a:endParaRPr>
        </a:p>
      </dsp:txBody>
      <dsp:txXfrm>
        <a:off x="4631313" y="1722200"/>
        <a:ext cx="3212269" cy="83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32B3-52DC-44F3-A20A-CB858713BFCB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081DE-FED1-4823-B581-48DBD98F57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8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gggg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F164F-E06E-4E00-92CE-262B9E7FDCF6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211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7AFB-C7D8-4C50-9D02-BCD6C3E0C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71A25-0BB1-4FBB-AC2C-F2431C118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F2221-CEFC-4257-B9BD-BDA5C7AD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AE5F2-ACC8-4F68-B9D8-7FFE3632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75826-7A3B-49F3-A35F-B869621D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329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283D-275B-4B18-AB63-8CDCCED5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D83D4-6AA7-45A4-B30E-A2D63E4FF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A5F95-64D7-4402-89B7-35430D47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78960-4203-4BDF-A8B6-E977770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85F5-608A-4698-9DF8-0E870DCB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415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FB5A5-CF10-4EE8-8A2D-2622F33B4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EEFA8-AFB2-4EF2-9F0F-93491BC36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72FAE-D293-4662-B185-5EDACCE2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D6E63-89C1-44A4-AF37-A6B47A59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A146B-9C2B-44DC-8E3A-5D75E2EF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1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6D8A-1EC3-4942-B2AE-34E1D148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D1FC-D7BF-403C-B2D1-82D11BA4B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C0523-56B5-4B91-A3EC-8EFE17F3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4484E-EA99-4C10-A2D2-715A988B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DB888-CC2E-4BF4-B75E-2FEA4B2D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16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492A-A0D3-42BB-AA69-3720E0B1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7E71-8E27-432B-930D-4EB57D4DD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2534B-B4FC-4DD0-87D7-D15C0E70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6C2F-DF3A-4A16-9864-7C92D51A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22448-5F9A-4D07-BE21-31E0D2F9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844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D71F-6336-44EF-9254-BADA5013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C8E1F-5E3A-4198-8F1D-70DFEA606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61A1D-ED71-443D-829F-AA16B2B46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06D0-85B9-4A6B-BD41-80BCBE4D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AB907-97C9-4464-8CFB-26C1CB57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ECA57-CACB-47BA-88FB-A072F97F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63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1854-7FA6-44E8-AF08-382C9399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99C1D-58D6-4899-9EE8-6CC2FC046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F6828-7AE7-4B3C-9139-97D6F6BCD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BE4B3-5B9C-41C5-8FCC-BC4BB3255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D4CAD-B2F7-48A4-A5B0-679D87C5F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AB202-D38D-4F7B-9582-98A90039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0F8E1-8EC0-43C1-A0B9-169D3DA6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8FF8-1230-4EEE-8BA6-549826FB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96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20FD-112A-415E-9716-C9102AA3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1CF97-869C-4A93-B5FA-ABC49873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148EC-0607-4091-9D41-31C75CDC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A7AF9-13D2-45F4-90AF-7C8D885B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20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80C64-7B23-4D13-A3B9-753A166D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E89E1-73CC-460F-AB6C-94CE3441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4DDC1-0A2F-48AF-8839-A6976BD0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411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D90A-232C-4B97-8004-337A27B1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151A-2B66-4968-A075-9A520659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DD1F8-93B4-4E7E-A59D-CDADEC953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2F5C8-B4DD-482A-A5B8-405EBA10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8A333-75BA-4705-BCF7-08211E0D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A48EF-500C-4424-BA35-93AC369E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48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A96B-2B95-45BC-9283-1FE3B029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19959-3806-4753-A217-6C48DB33E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B5641-31F6-4451-8CC6-F0E378D09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66321-ED20-4EB0-B35A-725DBEED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4F34B-CC6A-46A5-85EC-99906900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51936-601E-4D39-B56C-47E5456D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232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38555-337E-43EF-AC00-B0BBDDFF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2C6C9-231F-4636-819F-C022000D9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3739A-6EF4-45F7-87A7-8EEB1E3B2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877F-DC4F-4924-A556-99FB59E8B377}" type="datetimeFigureOut">
              <a:rPr lang="th-TH" smtClean="0"/>
              <a:t>05/09/63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EE5A-DC3F-4BCF-847F-CA34210DE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98DA4-4446-4AEB-93D5-3DC588008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4AC47-22BA-4C75-AFD5-D7A7FD3763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610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A7A1-D83E-4964-9D0D-7342B3EA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2322511"/>
            <a:ext cx="9029700" cy="118745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Journal club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FB330-D657-4507-A721-6D2D5BBC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0" y="4535488"/>
            <a:ext cx="9144000" cy="1655762"/>
          </a:xfrm>
        </p:spPr>
        <p:txBody>
          <a:bodyPr/>
          <a:lstStyle/>
          <a:p>
            <a:r>
              <a:rPr lang="en-US" dirty="0"/>
              <a:t>R1 </a:t>
            </a:r>
            <a:r>
              <a:rPr lang="th-TH" dirty="0"/>
              <a:t>ชนา</a:t>
            </a:r>
            <a:r>
              <a:rPr lang="th-TH" dirty="0" err="1"/>
              <a:t>ธิป</a:t>
            </a:r>
            <a:r>
              <a:rPr lang="th-TH" dirty="0"/>
              <a:t> มีรอด / อ.สิทธาพันธ์ มั่นชูพงศ์</a:t>
            </a:r>
          </a:p>
        </p:txBody>
      </p:sp>
    </p:spTree>
    <p:extLst>
      <p:ext uri="{BB962C8B-B14F-4D97-AF65-F5344CB8AC3E}">
        <p14:creationId xmlns:p14="http://schemas.microsoft.com/office/powerpoint/2010/main" val="290496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2588-02C6-40F3-882F-47F6621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829" y="337165"/>
            <a:ext cx="4874342" cy="75421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4" name="ตัวแทนเนื้อหา 4">
            <a:extLst>
              <a:ext uri="{FF2B5EF4-FFF2-40B4-BE49-F238E27FC236}">
                <a16:creationId xmlns:a16="http://schemas.microsoft.com/office/drawing/2014/main" id="{47338261-F52C-4730-BB84-E6E2723AE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59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Inclusion criteria</a:t>
            </a:r>
          </a:p>
          <a:p>
            <a:r>
              <a:rPr lang="en-US" dirty="0"/>
              <a:t>Patients scheduled for </a:t>
            </a:r>
            <a:r>
              <a:rPr lang="en-US" dirty="0">
                <a:solidFill>
                  <a:srgbClr val="FF0000"/>
                </a:solidFill>
              </a:rPr>
              <a:t>elective TURBT</a:t>
            </a:r>
            <a:r>
              <a:rPr lang="en-US" dirty="0"/>
              <a:t> </a:t>
            </a:r>
          </a:p>
          <a:p>
            <a:r>
              <a:rPr lang="en-US" dirty="0"/>
              <a:t>Age range </a:t>
            </a:r>
            <a:r>
              <a:rPr lang="en-US" dirty="0">
                <a:solidFill>
                  <a:srgbClr val="FF0000"/>
                </a:solidFill>
              </a:rPr>
              <a:t>20-79 years</a:t>
            </a:r>
          </a:p>
          <a:p>
            <a:r>
              <a:rPr lang="en-US" dirty="0"/>
              <a:t>Planned use of </a:t>
            </a:r>
            <a:r>
              <a:rPr lang="en-US" dirty="0">
                <a:solidFill>
                  <a:srgbClr val="FF0000"/>
                </a:solidFill>
              </a:rPr>
              <a:t>general anesthesia</a:t>
            </a:r>
          </a:p>
          <a:p>
            <a:r>
              <a:rPr lang="en-US" dirty="0"/>
              <a:t>American Society of Anesthesiologists Physical Status </a:t>
            </a:r>
            <a:r>
              <a:rPr lang="en-US" dirty="0">
                <a:solidFill>
                  <a:srgbClr val="FF0000"/>
                </a:solidFill>
              </a:rPr>
              <a:t>I or II</a:t>
            </a:r>
          </a:p>
          <a:p>
            <a:pPr marL="0" indent="0">
              <a:buNone/>
            </a:pPr>
            <a:r>
              <a:rPr lang="en-US" b="1" dirty="0"/>
              <a:t>   (ASA I or II)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45F07-1732-49B6-8578-568CB13CCA57}"/>
              </a:ext>
            </a:extLst>
          </p:cNvPr>
          <p:cNvSpPr txBox="1"/>
          <p:nvPr/>
        </p:nvSpPr>
        <p:spPr>
          <a:xfrm>
            <a:off x="838200" y="14192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Participants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78421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42CA-C53C-4DCF-945B-B006B5CA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145" y="335629"/>
            <a:ext cx="4559710" cy="82457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8379A-93AA-4B45-87E9-59BF1629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111"/>
            <a:ext cx="10982325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Exclusion criteria</a:t>
            </a:r>
          </a:p>
          <a:p>
            <a:r>
              <a:rPr lang="en-US" dirty="0"/>
              <a:t>Refuse to participate</a:t>
            </a:r>
          </a:p>
          <a:p>
            <a:r>
              <a:rPr lang="en-US" dirty="0"/>
              <a:t>History of allergy to lidocaine</a:t>
            </a:r>
          </a:p>
          <a:p>
            <a:r>
              <a:rPr lang="en-US" dirty="0"/>
              <a:t>Cardiovascular disease</a:t>
            </a:r>
          </a:p>
          <a:p>
            <a:pPr marL="0" indent="0">
              <a:buNone/>
            </a:pPr>
            <a:r>
              <a:rPr lang="en-US" dirty="0"/>
              <a:t>     -CHF [EF&lt;40%] , coronary artery disease , arrhythmias , heart block ,              </a:t>
            </a:r>
          </a:p>
          <a:p>
            <a:pPr marL="0" indent="0">
              <a:buNone/>
            </a:pPr>
            <a:r>
              <a:rPr lang="en-US" dirty="0"/>
              <a:t>      atrial fibrillation</a:t>
            </a:r>
          </a:p>
          <a:p>
            <a:r>
              <a:rPr lang="en-US" dirty="0"/>
              <a:t>Chronic kidney disease</a:t>
            </a:r>
          </a:p>
          <a:p>
            <a:r>
              <a:rPr lang="en-US" dirty="0"/>
              <a:t>Liver cirrhosis</a:t>
            </a:r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0E122-C1D2-4CA9-9439-81A2D96221CB}"/>
              </a:ext>
            </a:extLst>
          </p:cNvPr>
          <p:cNvSpPr txBox="1"/>
          <p:nvPr/>
        </p:nvSpPr>
        <p:spPr>
          <a:xfrm>
            <a:off x="838200" y="14192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Participants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7455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68B70713-640C-419D-A656-67B3E72E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12" y="473397"/>
            <a:ext cx="2456441" cy="792202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ไดอะแกรม 10">
            <a:extLst>
              <a:ext uri="{FF2B5EF4-FFF2-40B4-BE49-F238E27FC236}">
                <a16:creationId xmlns:a16="http://schemas.microsoft.com/office/drawing/2014/main" id="{90A5B308-A805-4CAD-A617-C11F670AC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124139"/>
              </p:ext>
            </p:extLst>
          </p:nvPr>
        </p:nvGraphicFramePr>
        <p:xfrm>
          <a:off x="2500826" y="1125269"/>
          <a:ext cx="7844444" cy="294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bject 11">
            <a:extLst>
              <a:ext uri="{FF2B5EF4-FFF2-40B4-BE49-F238E27FC236}">
                <a16:creationId xmlns:a16="http://schemas.microsoft.com/office/drawing/2014/main" id="{1FBA9800-944D-4FF1-A65A-E58E08887C09}"/>
              </a:ext>
            </a:extLst>
          </p:cNvPr>
          <p:cNvSpPr txBox="1"/>
          <p:nvPr/>
        </p:nvSpPr>
        <p:spPr>
          <a:xfrm>
            <a:off x="3989294" y="4052243"/>
            <a:ext cx="584498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lang="en-US" sz="3000" b="1" dirty="0">
                <a:cs typeface="Arial"/>
              </a:rPr>
              <a:t>Block</a:t>
            </a:r>
            <a:r>
              <a:rPr sz="3000" b="1" dirty="0">
                <a:cs typeface="Arial"/>
              </a:rPr>
              <a:t> randomization</a:t>
            </a:r>
            <a:r>
              <a:rPr lang="th-TH" sz="3000" b="1" dirty="0">
                <a:cs typeface="Arial"/>
              </a:rPr>
              <a:t> </a:t>
            </a:r>
            <a:r>
              <a:rPr lang="en-US" sz="3000" b="1" dirty="0">
                <a:cs typeface="Arial"/>
              </a:rPr>
              <a:t>parallel 1:1</a:t>
            </a:r>
            <a:endParaRPr lang="th-TH" sz="3000" b="1" dirty="0">
              <a:cs typeface="Arial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ABF576A-F423-490F-A7D1-A9D05F697122}"/>
              </a:ext>
            </a:extLst>
          </p:cNvPr>
          <p:cNvSpPr txBox="1"/>
          <p:nvPr/>
        </p:nvSpPr>
        <p:spPr>
          <a:xfrm>
            <a:off x="3263154" y="5652882"/>
            <a:ext cx="6382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web-based randomization software (random allocation software version 1.0)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799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6145-E858-41C9-BD1B-F597F2B0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629" y="449031"/>
            <a:ext cx="4264742" cy="91765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490C-B8D8-44D3-826D-FBC437F1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793"/>
            <a:ext cx="10515600" cy="5228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Randomization code </a:t>
            </a:r>
            <a:r>
              <a:rPr lang="en-US" dirty="0"/>
              <a:t>held in sequential numbered , </a:t>
            </a:r>
            <a:r>
              <a:rPr lang="en-US" dirty="0">
                <a:solidFill>
                  <a:srgbClr val="FF0000"/>
                </a:solidFill>
              </a:rPr>
              <a:t>opaque envelopes  concealed</a:t>
            </a:r>
            <a:r>
              <a:rPr lang="en-US" dirty="0"/>
              <a:t> by the </a:t>
            </a:r>
            <a:r>
              <a:rPr lang="en-US" dirty="0">
                <a:solidFill>
                  <a:srgbClr val="FF0000"/>
                </a:solidFill>
              </a:rPr>
              <a:t>first investigator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concealed code </a:t>
            </a:r>
            <a:r>
              <a:rPr lang="en-US" dirty="0"/>
              <a:t>were </a:t>
            </a:r>
            <a:r>
              <a:rPr lang="en-US" dirty="0">
                <a:solidFill>
                  <a:srgbClr val="FF0000"/>
                </a:solidFill>
              </a:rPr>
              <a:t>given to the second investigator </a:t>
            </a:r>
            <a:r>
              <a:rPr lang="en-US" dirty="0"/>
              <a:t>who prepare </a:t>
            </a:r>
            <a:r>
              <a:rPr lang="en-US" dirty="0">
                <a:solidFill>
                  <a:srgbClr val="FF0000"/>
                </a:solidFill>
              </a:rPr>
              <a:t>1% lidocaine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NSS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medication</a:t>
            </a:r>
            <a:r>
              <a:rPr lang="en-US" dirty="0"/>
              <a:t> were </a:t>
            </a:r>
            <a:r>
              <a:rPr lang="en-US" dirty="0">
                <a:solidFill>
                  <a:srgbClr val="FF0000"/>
                </a:solidFill>
              </a:rPr>
              <a:t>prepared in identical syringes </a:t>
            </a:r>
            <a:r>
              <a:rPr lang="en-US" dirty="0"/>
              <a:t>and volumes and identified with patient name and HN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903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6145-E858-41C9-BD1B-F597F2B0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170" y="445344"/>
            <a:ext cx="3507659" cy="72469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490C-B8D8-44D3-826D-FBC437F1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193"/>
            <a:ext cx="10515600" cy="522843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third investigator was blinded </a:t>
            </a:r>
            <a:r>
              <a:rPr lang="en-US" dirty="0"/>
              <a:t>to the allocation group ; was responsible for </a:t>
            </a:r>
            <a:r>
              <a:rPr lang="en-US" dirty="0">
                <a:solidFill>
                  <a:srgbClr val="FF0000"/>
                </a:solidFill>
              </a:rPr>
              <a:t>anesthetic induction, management and emergence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fourth investigator was blinded </a:t>
            </a:r>
            <a:r>
              <a:rPr lang="en-US" dirty="0"/>
              <a:t>to allocation group; </a:t>
            </a:r>
            <a:r>
              <a:rPr lang="en-US" dirty="0">
                <a:solidFill>
                  <a:srgbClr val="FF0000"/>
                </a:solidFill>
              </a:rPr>
              <a:t>assessed the severity of CRBD</a:t>
            </a:r>
            <a:r>
              <a:rPr lang="en-US" dirty="0"/>
              <a:t> in the PACU or general ward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All investigators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participants</a:t>
            </a:r>
            <a:r>
              <a:rPr lang="en-US" dirty="0"/>
              <a:t> were </a:t>
            </a:r>
            <a:r>
              <a:rPr lang="en-US" dirty="0">
                <a:solidFill>
                  <a:srgbClr val="FF0000"/>
                </a:solidFill>
              </a:rPr>
              <a:t>unaware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treatment assignment</a:t>
            </a:r>
            <a:r>
              <a:rPr lang="en-US" dirty="0"/>
              <a:t> until data analyses were complete. 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373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E8714F-463E-4678-9544-B3EF82707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767" y="1709204"/>
            <a:ext cx="10515600" cy="4590210"/>
          </a:xfrm>
        </p:spPr>
        <p:txBody>
          <a:bodyPr/>
          <a:lstStyle/>
          <a:p>
            <a:r>
              <a:rPr lang="en-US" dirty="0"/>
              <a:t>Sample size calculation was based on previous data from 20 patients in this institution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incidence of moderate to severe CRBD at 0 hr. </a:t>
            </a:r>
            <a:r>
              <a:rPr lang="en-US" dirty="0" err="1"/>
              <a:t>postsurgery</a:t>
            </a:r>
            <a:r>
              <a:rPr lang="en-US" dirty="0"/>
              <a:t> after TURBT in group C and L was 60% and 35%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62 patients required per group</a:t>
            </a:r>
          </a:p>
          <a:p>
            <a:pPr marL="457200" lvl="1" indent="0">
              <a:buNone/>
            </a:pPr>
            <a:r>
              <a:rPr lang="en-US" dirty="0"/>
              <a:t> Power of 80% , P value &lt; 0.05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Finally, select 66 patients per group, anticipating a 5% dropout rate</a:t>
            </a:r>
          </a:p>
          <a:p>
            <a:pPr marL="457200" lvl="1" indent="0">
              <a:buNone/>
            </a:pPr>
            <a:endParaRPr lang="th-TH" dirty="0"/>
          </a:p>
        </p:txBody>
      </p:sp>
      <p:sp>
        <p:nvSpPr>
          <p:cNvPr id="5" name="ชื่อเรื่อง 3">
            <a:extLst>
              <a:ext uri="{FF2B5EF4-FFF2-40B4-BE49-F238E27FC236}">
                <a16:creationId xmlns:a16="http://schemas.microsoft.com/office/drawing/2014/main" id="{8E9B90BE-33D3-4323-AC95-7479F0E5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048" y="558586"/>
            <a:ext cx="2954594" cy="889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Sample size</a:t>
            </a:r>
            <a:endParaRPr lang="th-TH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7E52-B40A-4FEC-802A-F5AF75F8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364" y="381819"/>
            <a:ext cx="7047271" cy="5984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Study protocol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726-ECA8-4E41-A095-A3FD0392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825625"/>
            <a:ext cx="1174432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Standard monitoring </a:t>
            </a:r>
            <a:r>
              <a:rPr lang="en-US" sz="2400" dirty="0"/>
              <a:t>: NIBP, pulse oximetry, body temperature, ECG, capnography, TOF, </a:t>
            </a:r>
            <a:r>
              <a:rPr lang="en-US" sz="2400" dirty="0" err="1"/>
              <a:t>bispectral</a:t>
            </a:r>
            <a:r>
              <a:rPr lang="en-US" sz="2400" dirty="0"/>
              <a:t> index</a:t>
            </a:r>
          </a:p>
          <a:p>
            <a:pPr marL="0" indent="0">
              <a:buNone/>
            </a:pPr>
            <a:r>
              <a:rPr lang="en-US" sz="3200" b="1" u="sng" dirty="0"/>
              <a:t>General anesthesia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induction agent </a:t>
            </a:r>
            <a:r>
              <a:rPr lang="en-US" dirty="0"/>
              <a:t>: </a:t>
            </a:r>
            <a:r>
              <a:rPr lang="en-US" sz="2400" dirty="0"/>
              <a:t>propofol (2mg/kg)</a:t>
            </a:r>
          </a:p>
          <a:p>
            <a:pPr>
              <a:buFontTx/>
              <a:buChar char="-"/>
            </a:pPr>
            <a:r>
              <a:rPr lang="en-US" b="1" dirty="0"/>
              <a:t>Muscle relaxant </a:t>
            </a:r>
            <a:r>
              <a:rPr lang="en-US" dirty="0"/>
              <a:t>: </a:t>
            </a:r>
            <a:r>
              <a:rPr lang="en-US" sz="2400" dirty="0"/>
              <a:t>rocuronium (0.6mg/kg)</a:t>
            </a:r>
          </a:p>
          <a:p>
            <a:pPr>
              <a:buFontTx/>
              <a:buChar char="-"/>
            </a:pPr>
            <a:r>
              <a:rPr lang="en-US" b="1" dirty="0"/>
              <a:t>Inhalation</a:t>
            </a:r>
            <a:r>
              <a:rPr lang="en-US" dirty="0"/>
              <a:t> : </a:t>
            </a:r>
            <a:r>
              <a:rPr lang="en-US" sz="2400" dirty="0"/>
              <a:t>N2O : O2-0.5:0.5 + sevoflurane up to 2-3% (target BIS 40-60)</a:t>
            </a:r>
          </a:p>
          <a:p>
            <a:pPr>
              <a:buFontTx/>
              <a:buChar char="-"/>
            </a:pPr>
            <a:r>
              <a:rPr lang="en-US" b="1" dirty="0"/>
              <a:t>Airway</a:t>
            </a:r>
            <a:r>
              <a:rPr lang="en-US" dirty="0"/>
              <a:t> : </a:t>
            </a:r>
            <a:r>
              <a:rPr lang="en-US" sz="2400" dirty="0"/>
              <a:t>laryngeal mask</a:t>
            </a:r>
          </a:p>
          <a:p>
            <a:pPr>
              <a:buFontTx/>
              <a:buChar char="-"/>
            </a:pPr>
            <a:r>
              <a:rPr lang="en-US" b="1" dirty="0"/>
              <a:t>Reverse agent </a:t>
            </a:r>
            <a:r>
              <a:rPr lang="en-US" dirty="0"/>
              <a:t>: </a:t>
            </a:r>
            <a:r>
              <a:rPr lang="en-US" sz="2400" dirty="0"/>
              <a:t>neostigmine (0.04 mg/kg)+ glycopyrrolate (8 µg/kg) [TOF count = 4]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870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E44B-10CA-4D1D-8946-71C84D58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613" y="215200"/>
            <a:ext cx="7120763" cy="637765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Intraoperative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677C9-0450-4F75-A577-DB5C78085FC3}"/>
              </a:ext>
            </a:extLst>
          </p:cNvPr>
          <p:cNvSpPr txBox="1"/>
          <p:nvPr/>
        </p:nvSpPr>
        <p:spPr>
          <a:xfrm>
            <a:off x="4168874" y="1193417"/>
            <a:ext cx="385424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Urinary catheter ≥20 Fr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1EEB0-F923-46F7-B11D-BD3C9FFD19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71780" y="2345642"/>
            <a:ext cx="4048432" cy="480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Irrigate bladder via NSS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1AA05-30DD-4BFB-A609-0A5AC6C8F5C1}"/>
              </a:ext>
            </a:extLst>
          </p:cNvPr>
          <p:cNvSpPr txBox="1"/>
          <p:nvPr/>
        </p:nvSpPr>
        <p:spPr>
          <a:xfrm>
            <a:off x="3098388" y="3506677"/>
            <a:ext cx="613410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patient was fully conscious (BIS ≥90)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EB240-51C7-40F7-AB92-CAAF7DEED905}"/>
              </a:ext>
            </a:extLst>
          </p:cNvPr>
          <p:cNvSpPr txBox="1"/>
          <p:nvPr/>
        </p:nvSpPr>
        <p:spPr>
          <a:xfrm>
            <a:off x="3496218" y="4710801"/>
            <a:ext cx="513366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recovered from NMBD (TOF≥90%)</a:t>
            </a:r>
            <a:endParaRPr lang="th-T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2A6D0-A99D-4580-B4AA-BB8CEDDE4810}"/>
              </a:ext>
            </a:extLst>
          </p:cNvPr>
          <p:cNvSpPr txBox="1"/>
          <p:nvPr/>
        </p:nvSpPr>
        <p:spPr>
          <a:xfrm>
            <a:off x="5117687" y="5910617"/>
            <a:ext cx="195661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 PACU</a:t>
            </a:r>
            <a:endParaRPr lang="th-TH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FE29857-3313-460C-8448-C44D00DF5D0D}"/>
              </a:ext>
            </a:extLst>
          </p:cNvPr>
          <p:cNvSpPr/>
          <p:nvPr/>
        </p:nvSpPr>
        <p:spPr>
          <a:xfrm>
            <a:off x="6095996" y="1828558"/>
            <a:ext cx="45719" cy="364954"/>
          </a:xfrm>
          <a:prstGeom prst="downArrow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8458F11-348F-4075-B075-7DBA20E45E17}"/>
              </a:ext>
            </a:extLst>
          </p:cNvPr>
          <p:cNvSpPr/>
          <p:nvPr/>
        </p:nvSpPr>
        <p:spPr>
          <a:xfrm>
            <a:off x="6073136" y="2928164"/>
            <a:ext cx="45719" cy="423947"/>
          </a:xfrm>
          <a:prstGeom prst="downArrow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DC5312D-388E-48CA-84B1-72E1CA3385DF}"/>
              </a:ext>
            </a:extLst>
          </p:cNvPr>
          <p:cNvSpPr/>
          <p:nvPr/>
        </p:nvSpPr>
        <p:spPr>
          <a:xfrm>
            <a:off x="6050276" y="5318286"/>
            <a:ext cx="45719" cy="423947"/>
          </a:xfrm>
          <a:prstGeom prst="downArrow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BF4A8F5D-760F-48FB-A4FA-5E2584579FFC}"/>
              </a:ext>
            </a:extLst>
          </p:cNvPr>
          <p:cNvSpPr/>
          <p:nvPr/>
        </p:nvSpPr>
        <p:spPr>
          <a:xfrm>
            <a:off x="6063053" y="4101983"/>
            <a:ext cx="45719" cy="423947"/>
          </a:xfrm>
          <a:prstGeom prst="downArrow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711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8D9A67-F723-4981-8BEB-23278F37F8F8}"/>
              </a:ext>
            </a:extLst>
          </p:cNvPr>
          <p:cNvSpPr txBox="1">
            <a:spLocks/>
          </p:cNvSpPr>
          <p:nvPr/>
        </p:nvSpPr>
        <p:spPr>
          <a:xfrm>
            <a:off x="1097280" y="1796025"/>
            <a:ext cx="4998720" cy="4536000"/>
          </a:xfrm>
          <a:custGeom>
            <a:avLst/>
            <a:gdLst>
              <a:gd name="connsiteX0" fmla="*/ 0 w 4895850"/>
              <a:gd name="connsiteY0" fmla="*/ 0 h 2677656"/>
              <a:gd name="connsiteX1" fmla="*/ 4895850 w 4895850"/>
              <a:gd name="connsiteY1" fmla="*/ 0 h 2677656"/>
              <a:gd name="connsiteX2" fmla="*/ 4895850 w 4895850"/>
              <a:gd name="connsiteY2" fmla="*/ 2677656 h 2677656"/>
              <a:gd name="connsiteX3" fmla="*/ 0 w 4895850"/>
              <a:gd name="connsiteY3" fmla="*/ 2677656 h 2677656"/>
              <a:gd name="connsiteX4" fmla="*/ 0 w 4895850"/>
              <a:gd name="connsiteY4" fmla="*/ 0 h 2677656"/>
              <a:gd name="connsiteX0" fmla="*/ 0 w 4895850"/>
              <a:gd name="connsiteY0" fmla="*/ 0 h 2696706"/>
              <a:gd name="connsiteX1" fmla="*/ 4895850 w 4895850"/>
              <a:gd name="connsiteY1" fmla="*/ 0 h 2696706"/>
              <a:gd name="connsiteX2" fmla="*/ 4895850 w 4895850"/>
              <a:gd name="connsiteY2" fmla="*/ 2696706 h 2696706"/>
              <a:gd name="connsiteX3" fmla="*/ 0 w 4895850"/>
              <a:gd name="connsiteY3" fmla="*/ 2677656 h 2696706"/>
              <a:gd name="connsiteX4" fmla="*/ 0 w 4895850"/>
              <a:gd name="connsiteY4" fmla="*/ 0 h 269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50" h="2696706">
                <a:moveTo>
                  <a:pt x="0" y="0"/>
                </a:moveTo>
                <a:lnTo>
                  <a:pt x="4895850" y="0"/>
                </a:lnTo>
                <a:lnTo>
                  <a:pt x="4895850" y="2696706"/>
                </a:lnTo>
                <a:lnTo>
                  <a:pt x="0" y="26776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 group</a:t>
            </a:r>
          </a:p>
          <a:p>
            <a:pPr algn="ctr"/>
            <a:endParaRPr lang="en-US" dirty="0"/>
          </a:p>
          <a:p>
            <a:r>
              <a:rPr lang="en-US" sz="2800" dirty="0"/>
              <a:t>1% lidocaine IV bolus 1.5 mg/kg before induction of anesthesia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dirty="0"/>
              <a:t>IV infusion 2 mg/kg/hr. </a:t>
            </a:r>
          </a:p>
          <a:p>
            <a:r>
              <a:rPr lang="en-US" sz="2800" dirty="0"/>
              <a:t>during intraoperative period to 1 hr. after surgery in PACU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4643A-8A93-4C4B-B89B-5B3448A9D9AE}"/>
              </a:ext>
            </a:extLst>
          </p:cNvPr>
          <p:cNvSpPr txBox="1">
            <a:spLocks/>
          </p:cNvSpPr>
          <p:nvPr/>
        </p:nvSpPr>
        <p:spPr>
          <a:xfrm>
            <a:off x="6499492" y="1781041"/>
            <a:ext cx="4998720" cy="4585871"/>
          </a:xfrm>
          <a:custGeom>
            <a:avLst/>
            <a:gdLst>
              <a:gd name="connsiteX0" fmla="*/ 0 w 4895850"/>
              <a:gd name="connsiteY0" fmla="*/ 0 h 2677656"/>
              <a:gd name="connsiteX1" fmla="*/ 4895850 w 4895850"/>
              <a:gd name="connsiteY1" fmla="*/ 0 h 2677656"/>
              <a:gd name="connsiteX2" fmla="*/ 4895850 w 4895850"/>
              <a:gd name="connsiteY2" fmla="*/ 2677656 h 2677656"/>
              <a:gd name="connsiteX3" fmla="*/ 0 w 4895850"/>
              <a:gd name="connsiteY3" fmla="*/ 2677656 h 2677656"/>
              <a:gd name="connsiteX4" fmla="*/ 0 w 4895850"/>
              <a:gd name="connsiteY4" fmla="*/ 0 h 2677656"/>
              <a:gd name="connsiteX0" fmla="*/ 0 w 4895850"/>
              <a:gd name="connsiteY0" fmla="*/ 0 h 2696706"/>
              <a:gd name="connsiteX1" fmla="*/ 4895850 w 4895850"/>
              <a:gd name="connsiteY1" fmla="*/ 0 h 2696706"/>
              <a:gd name="connsiteX2" fmla="*/ 4895850 w 4895850"/>
              <a:gd name="connsiteY2" fmla="*/ 2696706 h 2696706"/>
              <a:gd name="connsiteX3" fmla="*/ 0 w 4895850"/>
              <a:gd name="connsiteY3" fmla="*/ 2677656 h 2696706"/>
              <a:gd name="connsiteX4" fmla="*/ 0 w 4895850"/>
              <a:gd name="connsiteY4" fmla="*/ 0 h 269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50" h="2696706">
                <a:moveTo>
                  <a:pt x="0" y="0"/>
                </a:moveTo>
                <a:lnTo>
                  <a:pt x="4895850" y="0"/>
                </a:lnTo>
                <a:lnTo>
                  <a:pt x="4895850" y="2696706"/>
                </a:lnTo>
                <a:lnTo>
                  <a:pt x="0" y="2677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 group</a:t>
            </a:r>
          </a:p>
          <a:p>
            <a:pPr algn="ctr"/>
            <a:endParaRPr lang="en-US" dirty="0"/>
          </a:p>
          <a:p>
            <a:pPr algn="ctr"/>
            <a:r>
              <a:rPr lang="en-US" sz="2800" dirty="0"/>
              <a:t>NSS IV bolus 0.15 ml/kg </a:t>
            </a:r>
          </a:p>
          <a:p>
            <a:r>
              <a:rPr lang="en-US" sz="2800" dirty="0"/>
              <a:t>before induction of anesthesia</a:t>
            </a:r>
          </a:p>
          <a:p>
            <a:endParaRPr lang="en-US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IV infusion 0.2 ml/kg/hr. </a:t>
            </a:r>
          </a:p>
          <a:p>
            <a:r>
              <a:rPr lang="en-US" sz="2800" dirty="0"/>
              <a:t>during the intraoperative period to 1 hr. after surgery in PACU</a:t>
            </a:r>
          </a:p>
          <a:p>
            <a:endParaRPr lang="th-TH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12DC190-925E-4320-BB8E-09FC709B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985" y="643550"/>
            <a:ext cx="7814187" cy="55685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Intraoperative pain control</a:t>
            </a:r>
            <a:endParaRPr lang="th-TH" sz="3600" b="1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84BA2EB-6870-4B5E-9926-9F4AB432FAC8}"/>
              </a:ext>
            </a:extLst>
          </p:cNvPr>
          <p:cNvSpPr/>
          <p:nvPr/>
        </p:nvSpPr>
        <p:spPr>
          <a:xfrm>
            <a:off x="3490452" y="3858533"/>
            <a:ext cx="180000" cy="396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C938203-3E9F-4C02-B513-E454A48BBB5F}"/>
              </a:ext>
            </a:extLst>
          </p:cNvPr>
          <p:cNvSpPr/>
          <p:nvPr/>
        </p:nvSpPr>
        <p:spPr>
          <a:xfrm>
            <a:off x="8998852" y="3858533"/>
            <a:ext cx="180000" cy="396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954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8825-2D8B-4D0A-B696-AFBC20C6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245" y="414179"/>
            <a:ext cx="8002227" cy="98189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Pain management protocol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1054F-1D3E-4F76-B766-A6C2F91B0D44}"/>
              </a:ext>
            </a:extLst>
          </p:cNvPr>
          <p:cNvSpPr txBox="1"/>
          <p:nvPr/>
        </p:nvSpPr>
        <p:spPr>
          <a:xfrm>
            <a:off x="747253" y="2449964"/>
            <a:ext cx="43360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Postoperative pain NRS ≥4</a:t>
            </a:r>
            <a:endParaRPr lang="th-TH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378F50-35CA-4FFC-9D84-395E2E8FE1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21244" y="2460064"/>
            <a:ext cx="4923503" cy="490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en-US" dirty="0"/>
              <a:t>Moderate-to-severe CRBD</a:t>
            </a:r>
            <a:endParaRPr lang="th-T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B9BBE-021C-4B76-9897-8B131FA056C9}"/>
              </a:ext>
            </a:extLst>
          </p:cNvPr>
          <p:cNvSpPr txBox="1"/>
          <p:nvPr/>
        </p:nvSpPr>
        <p:spPr>
          <a:xfrm>
            <a:off x="1420761" y="4164070"/>
            <a:ext cx="2792361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fentanyl (1µg/kg)</a:t>
            </a:r>
          </a:p>
          <a:p>
            <a:pPr algn="l"/>
            <a:endParaRPr lang="th-T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4C1D3-9C07-4299-9682-327D4BD8C0FD}"/>
              </a:ext>
            </a:extLst>
          </p:cNvPr>
          <p:cNvSpPr txBox="1"/>
          <p:nvPr/>
        </p:nvSpPr>
        <p:spPr>
          <a:xfrm>
            <a:off x="7423967" y="4216850"/>
            <a:ext cx="311805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/>
              <a:t>tramadol (1mg/kg)</a:t>
            </a:r>
          </a:p>
          <a:p>
            <a:pPr marL="0" indent="0">
              <a:buNone/>
            </a:pPr>
            <a:r>
              <a:rPr lang="en-US" dirty="0"/>
              <a:t>              or</a:t>
            </a:r>
          </a:p>
          <a:p>
            <a:pPr marL="0" indent="0" algn="ctr">
              <a:buNone/>
            </a:pPr>
            <a:r>
              <a:rPr lang="en-US" sz="2800" dirty="0"/>
              <a:t>Ketorolac  30 mg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ED24545-23A8-4AC4-A0B7-4AF8FD06EFF8}"/>
              </a:ext>
            </a:extLst>
          </p:cNvPr>
          <p:cNvSpPr/>
          <p:nvPr/>
        </p:nvSpPr>
        <p:spPr>
          <a:xfrm>
            <a:off x="2674374" y="3057832"/>
            <a:ext cx="285136" cy="707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AB15CD2-E195-45FA-97C1-705ED940B2C0}"/>
              </a:ext>
            </a:extLst>
          </p:cNvPr>
          <p:cNvSpPr/>
          <p:nvPr/>
        </p:nvSpPr>
        <p:spPr>
          <a:xfrm>
            <a:off x="8840427" y="3075038"/>
            <a:ext cx="285136" cy="707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E5965A-54C6-4699-8A63-7F71E3CFFC0D}"/>
              </a:ext>
            </a:extLst>
          </p:cNvPr>
          <p:cNvCxnSpPr/>
          <p:nvPr/>
        </p:nvCxnSpPr>
        <p:spPr>
          <a:xfrm>
            <a:off x="5289755" y="2631184"/>
            <a:ext cx="0" cy="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3F93F3-3C62-47A5-AEE4-1ADA418F41AA}"/>
              </a:ext>
            </a:extLst>
          </p:cNvPr>
          <p:cNvCxnSpPr>
            <a:cxnSpLocks/>
          </p:cNvCxnSpPr>
          <p:nvPr/>
        </p:nvCxnSpPr>
        <p:spPr>
          <a:xfrm>
            <a:off x="5397910" y="2631184"/>
            <a:ext cx="88490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BCDDC7-F740-498C-9A66-D1389AF3A4A6}"/>
              </a:ext>
            </a:extLst>
          </p:cNvPr>
          <p:cNvCxnSpPr/>
          <p:nvPr/>
        </p:nvCxnSpPr>
        <p:spPr>
          <a:xfrm>
            <a:off x="5840361" y="2651516"/>
            <a:ext cx="0" cy="16845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D4ADB6F-B1F2-4B82-B1F9-14D6790B7B23}"/>
              </a:ext>
            </a:extLst>
          </p:cNvPr>
          <p:cNvCxnSpPr/>
          <p:nvPr/>
        </p:nvCxnSpPr>
        <p:spPr>
          <a:xfrm>
            <a:off x="4517922" y="4336026"/>
            <a:ext cx="264487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94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53BC6-DD19-4871-881E-8006F039A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20567"/>
            <a:ext cx="10515600" cy="31230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8A407-3C87-45E2-8D41-B450BAD0ED0E}"/>
              </a:ext>
            </a:extLst>
          </p:cNvPr>
          <p:cNvSpPr txBox="1"/>
          <p:nvPr/>
        </p:nvSpPr>
        <p:spPr>
          <a:xfrm>
            <a:off x="6753226" y="5372100"/>
            <a:ext cx="7981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Anesthesia-analgesia</a:t>
            </a:r>
          </a:p>
          <a:p>
            <a:r>
              <a:rPr lang="en-US" dirty="0"/>
              <a:t>July 2020,volume 131,Number 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951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BF4D-46B3-475E-B125-81E59B0B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058" y="502778"/>
            <a:ext cx="7401232" cy="8934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The severity of CRBD</a:t>
            </a:r>
            <a:endParaRPr lang="th-TH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FDDB54-78C6-4D3A-B405-F13986339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129609"/>
              </p:ext>
            </p:extLst>
          </p:nvPr>
        </p:nvGraphicFramePr>
        <p:xfrm>
          <a:off x="668594" y="1992772"/>
          <a:ext cx="10854812" cy="3709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703">
                  <a:extLst>
                    <a:ext uri="{9D8B030D-6E8A-4147-A177-3AD203B41FA5}">
                      <a16:colId xmlns:a16="http://schemas.microsoft.com/office/drawing/2014/main" val="1900411159"/>
                    </a:ext>
                  </a:extLst>
                </a:gridCol>
                <a:gridCol w="2713703">
                  <a:extLst>
                    <a:ext uri="{9D8B030D-6E8A-4147-A177-3AD203B41FA5}">
                      <a16:colId xmlns:a16="http://schemas.microsoft.com/office/drawing/2014/main" val="3715904533"/>
                    </a:ext>
                  </a:extLst>
                </a:gridCol>
                <a:gridCol w="2713703">
                  <a:extLst>
                    <a:ext uri="{9D8B030D-6E8A-4147-A177-3AD203B41FA5}">
                      <a16:colId xmlns:a16="http://schemas.microsoft.com/office/drawing/2014/main" val="1630642730"/>
                    </a:ext>
                  </a:extLst>
                </a:gridCol>
                <a:gridCol w="2713703">
                  <a:extLst>
                    <a:ext uri="{9D8B030D-6E8A-4147-A177-3AD203B41FA5}">
                      <a16:colId xmlns:a16="http://schemas.microsoft.com/office/drawing/2014/main" val="1638127934"/>
                    </a:ext>
                  </a:extLst>
                </a:gridCol>
              </a:tblGrid>
              <a:tr h="700766"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</a:t>
                      </a:r>
                      <a:endParaRPr lang="th-T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530973"/>
                  </a:ext>
                </a:extLst>
              </a:tr>
              <a:tr h="3009171">
                <a:tc>
                  <a:txBody>
                    <a:bodyPr/>
                    <a:lstStyle/>
                    <a:p>
                      <a:r>
                        <a:rPr lang="en-US" dirty="0"/>
                        <a:t>Did not complain of CRBD when questioned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Reported by patients only when asked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Reported by patients independently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No behavioral response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Reported by patients independently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with behavioral response </a:t>
                      </a:r>
                      <a:endParaRPr lang="th-T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7473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D42070-DC61-4C0A-ADCC-A95B587024BC}"/>
              </a:ext>
            </a:extLst>
          </p:cNvPr>
          <p:cNvSpPr txBox="1"/>
          <p:nvPr/>
        </p:nvSpPr>
        <p:spPr>
          <a:xfrm>
            <a:off x="3046771" y="6099244"/>
            <a:ext cx="63418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* All patients were educated about the symptoms of CRBD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937791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68D1BA-ADEF-4FC6-8076-B43E6B9FE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4318"/>
            <a:ext cx="11439861" cy="4933601"/>
          </a:xfrm>
        </p:spPr>
        <p:txBody>
          <a:bodyPr>
            <a:normAutofit/>
          </a:bodyPr>
          <a:lstStyle/>
          <a:p>
            <a:r>
              <a:rPr lang="en-US" dirty="0"/>
              <a:t>The data express as the mean ± SD, 95% CI, RR, median, number (proportion) </a:t>
            </a:r>
          </a:p>
          <a:p>
            <a:r>
              <a:rPr lang="en-US" dirty="0"/>
              <a:t>A Mann-Whitney </a:t>
            </a:r>
            <a:r>
              <a:rPr lang="en-US" i="1" dirty="0"/>
              <a:t>U </a:t>
            </a:r>
            <a:r>
              <a:rPr lang="en-US" dirty="0"/>
              <a:t>test : non-normally distribution continuous data (opioid consumption , patient satisfaction)</a:t>
            </a:r>
          </a:p>
          <a:p>
            <a:r>
              <a:rPr lang="en-US" i="1" dirty="0"/>
              <a:t>X</a:t>
            </a:r>
            <a:r>
              <a:rPr lang="en-US" i="1" dirty="0">
                <a:latin typeface="Franklin Gothic Book" panose="020B0503020102020204" pitchFamily="34" charset="0"/>
              </a:rPr>
              <a:t>² </a:t>
            </a:r>
            <a:r>
              <a:rPr lang="en-US" dirty="0"/>
              <a:t>test or Fisher exact test : category data between groups</a:t>
            </a:r>
          </a:p>
          <a:p>
            <a:r>
              <a:rPr lang="en-US" dirty="0"/>
              <a:t>Huynh-</a:t>
            </a:r>
            <a:r>
              <a:rPr lang="en-US" dirty="0" err="1"/>
              <a:t>feldt</a:t>
            </a:r>
            <a:r>
              <a:rPr lang="en-US" dirty="0"/>
              <a:t> correction : repeat measures analysis of variance (NRS score)</a:t>
            </a:r>
          </a:p>
          <a:p>
            <a:r>
              <a:rPr lang="en-US" dirty="0"/>
              <a:t>Kolmogorov-Smirnov test : normal distribution of continuous data</a:t>
            </a:r>
          </a:p>
          <a:p>
            <a:r>
              <a:rPr lang="en-US" sz="2800" dirty="0" err="1"/>
              <a:t>MedCalc</a:t>
            </a:r>
            <a:r>
              <a:rPr lang="en-US" sz="2800" dirty="0"/>
              <a:t> software; version 11.3.3.0 were used for all analyses</a:t>
            </a:r>
          </a:p>
          <a:p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77D9F1F-D0B5-469F-8048-A41C37EA6E28}"/>
              </a:ext>
            </a:extLst>
          </p:cNvPr>
          <p:cNvSpPr/>
          <p:nvPr/>
        </p:nvSpPr>
        <p:spPr>
          <a:xfrm>
            <a:off x="3920277" y="584175"/>
            <a:ext cx="4701965" cy="713294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Statistical Analysis</a:t>
            </a:r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3DC4-A24D-422B-9614-FD799EE3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/>
          <a:lstStyle/>
          <a:p>
            <a:r>
              <a:rPr lang="en-US" dirty="0"/>
              <a:t>      Result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A6A657-4A74-4A9B-8241-E872EC934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7" y="1501774"/>
            <a:ext cx="9115425" cy="483235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6AC22-0293-461D-91BE-70A52CC2A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88" y="5008561"/>
            <a:ext cx="2430199" cy="1325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3BA1CD-88BB-44EB-8D08-E68F8A69AF7B}"/>
              </a:ext>
            </a:extLst>
          </p:cNvPr>
          <p:cNvSpPr txBox="1"/>
          <p:nvPr/>
        </p:nvSpPr>
        <p:spPr>
          <a:xfrm>
            <a:off x="9585588" y="1162050"/>
            <a:ext cx="2311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Between September 2018 and January 2019</a:t>
            </a:r>
            <a:endParaRPr lang="th-T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3A1A7B-6E79-4B26-9D39-F922E21BAEC5}"/>
              </a:ext>
            </a:extLst>
          </p:cNvPr>
          <p:cNvSpPr txBox="1"/>
          <p:nvPr/>
        </p:nvSpPr>
        <p:spPr>
          <a:xfrm>
            <a:off x="6181725" y="3717923"/>
            <a:ext cx="3324225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ECF20-96B3-4472-B453-98B4379E58B7}"/>
              </a:ext>
            </a:extLst>
          </p:cNvPr>
          <p:cNvSpPr txBox="1"/>
          <p:nvPr/>
        </p:nvSpPr>
        <p:spPr>
          <a:xfrm>
            <a:off x="838200" y="3708399"/>
            <a:ext cx="3324225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A0D5FD-1062-4A2B-8364-F23B1AF22D33}"/>
              </a:ext>
            </a:extLst>
          </p:cNvPr>
          <p:cNvSpPr txBox="1"/>
          <p:nvPr/>
        </p:nvSpPr>
        <p:spPr>
          <a:xfrm>
            <a:off x="917839" y="5507038"/>
            <a:ext cx="3244586" cy="541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95D21F-B83F-4AC2-91FD-A4A1EBBD0F73}"/>
              </a:ext>
            </a:extLst>
          </p:cNvPr>
          <p:cNvSpPr txBox="1"/>
          <p:nvPr/>
        </p:nvSpPr>
        <p:spPr>
          <a:xfrm>
            <a:off x="6261364" y="5494338"/>
            <a:ext cx="3244586" cy="541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910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3E4E-E985-4777-8106-59FCAF5F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327" y="273771"/>
            <a:ext cx="10515600" cy="1325563"/>
          </a:xfrm>
        </p:spPr>
        <p:txBody>
          <a:bodyPr/>
          <a:lstStyle/>
          <a:p>
            <a:r>
              <a:rPr lang="en-US" dirty="0"/>
              <a:t>Result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EA2F26-9498-4BC5-B988-C2DCAD60C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797915"/>
            <a:ext cx="9570641" cy="4909520"/>
          </a:xfrm>
        </p:spPr>
      </p:pic>
      <p:sp>
        <p:nvSpPr>
          <p:cNvPr id="10" name="กล่องข้อความ 14">
            <a:extLst>
              <a:ext uri="{FF2B5EF4-FFF2-40B4-BE49-F238E27FC236}">
                <a16:creationId xmlns:a16="http://schemas.microsoft.com/office/drawing/2014/main" id="{760DFAF4-73D9-4544-B188-9C5635018825}"/>
              </a:ext>
            </a:extLst>
          </p:cNvPr>
          <p:cNvSpPr txBox="1"/>
          <p:nvPr/>
        </p:nvSpPr>
        <p:spPr>
          <a:xfrm>
            <a:off x="5310683" y="766296"/>
            <a:ext cx="439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difference was observed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16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A2F1-CD46-4DC2-A226-DF5A6573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3F3C3-DC86-4625-AE53-D8AE8BEE9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31" y="693161"/>
            <a:ext cx="484613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248B7-6D59-4B94-BAE9-41BC6633E6DA}"/>
              </a:ext>
            </a:extLst>
          </p:cNvPr>
          <p:cNvSpPr txBox="1"/>
          <p:nvPr/>
        </p:nvSpPr>
        <p:spPr>
          <a:xfrm>
            <a:off x="2615379" y="5451763"/>
            <a:ext cx="7169967" cy="860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 group 25.8% vs C group 66.7%</a:t>
            </a:r>
          </a:p>
          <a:p>
            <a:pPr algn="ctr"/>
            <a:r>
              <a:rPr lang="en-US" sz="2400" dirty="0"/>
              <a:t>P&lt;0.001,RR : 0.386,95% CI,0.248-0.602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9126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BADB-12E8-4C41-AEF2-45E0AFC0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8DD353-166D-4B88-B02D-89D0C11E5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61" y="1253331"/>
            <a:ext cx="447220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693D4-B6AB-4357-BF6F-DF5AA5F0E53F}"/>
              </a:ext>
            </a:extLst>
          </p:cNvPr>
          <p:cNvSpPr txBox="1"/>
          <p:nvPr/>
        </p:nvSpPr>
        <p:spPr>
          <a:xfrm>
            <a:off x="2540000" y="5778728"/>
            <a:ext cx="760152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L group 10.0 mg [5.0-15.0] vs C group 13.8 mg [10.0-20.0 mg] ,P=0.005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821506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38F8CA-1A02-41E0-A67D-C049F980F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0927"/>
            <a:ext cx="10515600" cy="2954188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F6568F-88EF-426A-A6F1-3218729F1FF1}"/>
              </a:ext>
            </a:extLst>
          </p:cNvPr>
          <p:cNvCxnSpPr/>
          <p:nvPr/>
        </p:nvCxnSpPr>
        <p:spPr>
          <a:xfrm>
            <a:off x="3647768" y="4031226"/>
            <a:ext cx="7964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EC6E80-599B-4EC3-995F-B468AB0ABB7B}"/>
              </a:ext>
            </a:extLst>
          </p:cNvPr>
          <p:cNvCxnSpPr/>
          <p:nvPr/>
        </p:nvCxnSpPr>
        <p:spPr>
          <a:xfrm>
            <a:off x="10557387" y="3800168"/>
            <a:ext cx="7964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96EE29-D74D-4B26-944A-AEBB16ACFF39}"/>
              </a:ext>
            </a:extLst>
          </p:cNvPr>
          <p:cNvCxnSpPr/>
          <p:nvPr/>
        </p:nvCxnSpPr>
        <p:spPr>
          <a:xfrm>
            <a:off x="3647768" y="3795252"/>
            <a:ext cx="7964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F4ABF8-89B2-436E-8B15-886A43DBDCA9}"/>
              </a:ext>
            </a:extLst>
          </p:cNvPr>
          <p:cNvCxnSpPr/>
          <p:nvPr/>
        </p:nvCxnSpPr>
        <p:spPr>
          <a:xfrm>
            <a:off x="10557387" y="3593690"/>
            <a:ext cx="7964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0911F5-502E-4DAF-9671-BEE08F8FA930}"/>
              </a:ext>
            </a:extLst>
          </p:cNvPr>
          <p:cNvCxnSpPr/>
          <p:nvPr/>
        </p:nvCxnSpPr>
        <p:spPr>
          <a:xfrm>
            <a:off x="8267393" y="4026003"/>
            <a:ext cx="7964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956096-2C4E-4371-8866-6B641B536C9F}"/>
              </a:ext>
            </a:extLst>
          </p:cNvPr>
          <p:cNvCxnSpPr/>
          <p:nvPr/>
        </p:nvCxnSpPr>
        <p:spPr>
          <a:xfrm>
            <a:off x="5990918" y="4026003"/>
            <a:ext cx="7964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34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7C6A39-4AEA-43C4-8AD6-4BB87718E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5" y="365125"/>
            <a:ext cx="6921868" cy="5793860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D86DAC-FE51-4E72-99EC-B4EC81AFBB08}"/>
              </a:ext>
            </a:extLst>
          </p:cNvPr>
          <p:cNvCxnSpPr/>
          <p:nvPr/>
        </p:nvCxnSpPr>
        <p:spPr>
          <a:xfrm>
            <a:off x="3823855" y="3611418"/>
            <a:ext cx="504305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F2FF1E-919B-4D71-89F7-E6AC47625FDD}"/>
              </a:ext>
            </a:extLst>
          </p:cNvPr>
          <p:cNvCxnSpPr/>
          <p:nvPr/>
        </p:nvCxnSpPr>
        <p:spPr>
          <a:xfrm>
            <a:off x="3823855" y="4502728"/>
            <a:ext cx="504305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D525-4E81-460F-B905-F0D2CF79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6E495D-7C93-485B-B9D8-E0774384C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2" y="503671"/>
            <a:ext cx="4249392" cy="49763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01A0C-6E54-4E9B-8B95-A91976CFE3D2}"/>
              </a:ext>
            </a:extLst>
          </p:cNvPr>
          <p:cNvSpPr txBox="1"/>
          <p:nvPr/>
        </p:nvSpPr>
        <p:spPr>
          <a:xfrm>
            <a:off x="2373745" y="5831109"/>
            <a:ext cx="829425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 group 5.0[4.8-6.0]vs C group 4.0[4.0-5.0],P&lt;0.001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9191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A708-1307-4DFA-87A6-ECA14062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5AE1E-EA8A-4B93-AD0A-A79C16FC1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73" y="1027906"/>
            <a:ext cx="8833543" cy="4966999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6FA184-6FE2-4D7A-A736-99566BB675C3}"/>
              </a:ext>
            </a:extLst>
          </p:cNvPr>
          <p:cNvCxnSpPr/>
          <p:nvPr/>
        </p:nvCxnSpPr>
        <p:spPr>
          <a:xfrm>
            <a:off x="3639127" y="3749964"/>
            <a:ext cx="5237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DF3152-635A-482D-B558-07D3043FA2E3}"/>
              </a:ext>
            </a:extLst>
          </p:cNvPr>
          <p:cNvCxnSpPr/>
          <p:nvPr/>
        </p:nvCxnSpPr>
        <p:spPr>
          <a:xfrm>
            <a:off x="9365673" y="2493818"/>
            <a:ext cx="5357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0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FC66-2E6E-4400-82B0-57CEB115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787" y="315964"/>
            <a:ext cx="5588410" cy="96223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Background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C0C18-BA5D-4234-A072-5A90A7F5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08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Catheter-related bladder discomfort [CRBD] </a:t>
            </a:r>
            <a:r>
              <a:rPr lang="en-US" dirty="0"/>
              <a:t>is defined as the </a:t>
            </a:r>
            <a:r>
              <a:rPr lang="en-US" dirty="0">
                <a:solidFill>
                  <a:srgbClr val="FF0000"/>
                </a:solidFill>
              </a:rPr>
              <a:t>urge to void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burning sensation </a:t>
            </a:r>
            <a:r>
              <a:rPr lang="en-US" dirty="0"/>
              <a:t>in the supra pubic area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Involuntary contractions of urinary smooth muscle </a:t>
            </a:r>
            <a:r>
              <a:rPr lang="en-US" dirty="0"/>
              <a:t>as a result of urinary catheter-related muscarinic receptor activation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Male patients undergoing TURBT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Intravenous lidocaine</a:t>
            </a:r>
            <a:r>
              <a:rPr lang="en-US" dirty="0"/>
              <a:t> is widely used during the perioperative period to </a:t>
            </a:r>
            <a:r>
              <a:rPr lang="en-US" dirty="0">
                <a:solidFill>
                  <a:srgbClr val="FF0000"/>
                </a:solidFill>
              </a:rPr>
              <a:t>reduce postoperative pain</a:t>
            </a:r>
          </a:p>
        </p:txBody>
      </p:sp>
    </p:spTree>
    <p:extLst>
      <p:ext uri="{BB962C8B-B14F-4D97-AF65-F5344CB8AC3E}">
        <p14:creationId xmlns:p14="http://schemas.microsoft.com/office/powerpoint/2010/main" val="304467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15E2-31E7-4702-B371-9AA0D154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393700"/>
            <a:ext cx="6477000" cy="10064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Complication</a:t>
            </a:r>
            <a:endParaRPr lang="th-TH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99BCA4-6CD3-4E16-A2CE-F56876DB8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629637"/>
              </p:ext>
            </p:extLst>
          </p:nvPr>
        </p:nvGraphicFramePr>
        <p:xfrm>
          <a:off x="838200" y="1825625"/>
          <a:ext cx="10515597" cy="351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42595157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8036634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15177991"/>
                    </a:ext>
                  </a:extLst>
                </a:gridCol>
              </a:tblGrid>
              <a:tr h="879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complication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 group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group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65248"/>
                  </a:ext>
                </a:extLst>
              </a:tr>
              <a:tr h="8794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lidocaine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83834"/>
                  </a:ext>
                </a:extLst>
              </a:tr>
              <a:tr h="8794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PO bleeding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282792"/>
                  </a:ext>
                </a:extLst>
              </a:tr>
              <a:tr h="8794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Rescue medication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sz="2000" dirty="0"/>
                        <a:t>( hypotension )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sz="2000" dirty="0"/>
                        <a:t>(Nausea , somnolence)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65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80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F6D4-E3C4-41FA-B8FF-FAB06FEC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561" y="619432"/>
            <a:ext cx="7538884" cy="80824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02523-9920-4968-A127-DCBE56E2C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775"/>
            <a:ext cx="10515600" cy="4351338"/>
          </a:xfrm>
        </p:spPr>
        <p:txBody>
          <a:bodyPr/>
          <a:lstStyle/>
          <a:p>
            <a:r>
              <a:rPr lang="en-US" dirty="0"/>
              <a:t>The results </a:t>
            </a:r>
            <a:r>
              <a:rPr lang="en-US" dirty="0">
                <a:solidFill>
                  <a:srgbClr val="FF0000"/>
                </a:solidFill>
              </a:rPr>
              <a:t>confirmed the hypothesis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Patient </a:t>
            </a:r>
            <a:r>
              <a:rPr lang="en-US" dirty="0">
                <a:solidFill>
                  <a:srgbClr val="FF0000"/>
                </a:solidFill>
              </a:rPr>
              <a:t>satisfaction</a:t>
            </a:r>
            <a:r>
              <a:rPr lang="en-US" dirty="0"/>
              <a:t> was </a:t>
            </a:r>
            <a:r>
              <a:rPr lang="en-US" dirty="0">
                <a:solidFill>
                  <a:srgbClr val="FF0000"/>
                </a:solidFill>
              </a:rPr>
              <a:t>significantly increased </a:t>
            </a:r>
            <a:r>
              <a:rPr lang="en-US" dirty="0"/>
              <a:t>by intravenous lidocaine administration for the prevent of CRBD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was </a:t>
            </a:r>
            <a:r>
              <a:rPr lang="en-US" dirty="0">
                <a:solidFill>
                  <a:srgbClr val="FF0000"/>
                </a:solidFill>
              </a:rPr>
              <a:t>no evidence </a:t>
            </a:r>
            <a:r>
              <a:rPr lang="en-US" dirty="0"/>
              <a:t>of significant </a:t>
            </a:r>
            <a:r>
              <a:rPr lang="en-US" dirty="0">
                <a:solidFill>
                  <a:srgbClr val="FF0000"/>
                </a:solidFill>
              </a:rPr>
              <a:t>lidocaine-related side effect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3857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6C7D-5565-4BBC-8741-4955955F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932" y="412955"/>
            <a:ext cx="6762135" cy="90410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F6BEB-0EDA-409A-886A-750FC25B3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250"/>
            <a:ext cx="10515600" cy="4351338"/>
          </a:xfrm>
        </p:spPr>
        <p:txBody>
          <a:bodyPr/>
          <a:lstStyle/>
          <a:p>
            <a:r>
              <a:rPr lang="en-US" dirty="0"/>
              <a:t>The urinary bladder receives </a:t>
            </a:r>
            <a:r>
              <a:rPr lang="en-US" dirty="0">
                <a:solidFill>
                  <a:srgbClr val="FF0000"/>
                </a:solidFill>
              </a:rPr>
              <a:t>cholinergic innervation </a:t>
            </a:r>
            <a:r>
              <a:rPr lang="en-US" dirty="0"/>
              <a:t>from the pelvic nerves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Stimulation of the urinary catheter results in </a:t>
            </a:r>
            <a:r>
              <a:rPr lang="en-US" dirty="0">
                <a:solidFill>
                  <a:srgbClr val="FF0000"/>
                </a:solidFill>
              </a:rPr>
              <a:t>contraction of smooth muscle around the urinary bladder</a:t>
            </a:r>
            <a:r>
              <a:rPr lang="en-US" dirty="0"/>
              <a:t>, as a consequence , the </a:t>
            </a:r>
            <a:r>
              <a:rPr lang="en-US" dirty="0">
                <a:solidFill>
                  <a:srgbClr val="FF0000"/>
                </a:solidFill>
              </a:rPr>
              <a:t>symptom of CRBD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 presence of urinary catheter and subsequent </a:t>
            </a:r>
            <a:r>
              <a:rPr lang="en-US" dirty="0">
                <a:solidFill>
                  <a:srgbClr val="FF0000"/>
                </a:solidFill>
              </a:rPr>
              <a:t>mucosal layer damage</a:t>
            </a:r>
            <a:r>
              <a:rPr lang="en-US" dirty="0"/>
              <a:t> could </a:t>
            </a:r>
            <a:r>
              <a:rPr lang="en-US" dirty="0">
                <a:solidFill>
                  <a:srgbClr val="FF0000"/>
                </a:solidFill>
              </a:rPr>
              <a:t>trigger local inflammation </a:t>
            </a:r>
            <a:r>
              <a:rPr lang="en-US" dirty="0"/>
              <a:t>with release of prostaglandin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6468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C838-6629-4224-8250-838119CF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642" y="414287"/>
            <a:ext cx="7548716" cy="100155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853FA-55D4-4D72-BCA2-F0E14AE1C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3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Lidocaine has significant </a:t>
            </a:r>
            <a:r>
              <a:rPr lang="en-US" dirty="0">
                <a:solidFill>
                  <a:srgbClr val="FF0000"/>
                </a:solidFill>
              </a:rPr>
              <a:t>antimuscarinic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anti-inflammatory</a:t>
            </a:r>
            <a:r>
              <a:rPr lang="en-US" dirty="0"/>
              <a:t> as a result of its </a:t>
            </a:r>
            <a:r>
              <a:rPr lang="en-US" dirty="0">
                <a:solidFill>
                  <a:srgbClr val="FF0000"/>
                </a:solidFill>
              </a:rPr>
              <a:t>interaction with Na channels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muscarinic and NMDA receptor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nociceptive transmission pathways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possible that this effect is mediated by reduction or block of urinary catheter-related muscarinic, inflammatory, and </a:t>
            </a:r>
            <a:r>
              <a:rPr lang="en-US" dirty="0" err="1"/>
              <a:t>hyperalgesic</a:t>
            </a:r>
            <a:r>
              <a:rPr lang="en-US" dirty="0"/>
              <a:t> responses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2737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5744-03D9-4460-979D-D9DFDF94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94" y="414286"/>
            <a:ext cx="6968612" cy="73608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Discussion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09DF-2DD8-4F4D-BFB7-4B2CD7FB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28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Patient satisfaction in male  was significantly increased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Readmission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postoperative complication</a:t>
            </a:r>
            <a:r>
              <a:rPr lang="en-US" dirty="0"/>
              <a:t> that reduction in the incidence of moderate to severe CRBD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Therefore, the </a:t>
            </a:r>
            <a:r>
              <a:rPr lang="en-US" dirty="0">
                <a:solidFill>
                  <a:srgbClr val="FF0000"/>
                </a:solidFill>
              </a:rPr>
              <a:t>patient satisfaction </a:t>
            </a:r>
            <a:r>
              <a:rPr lang="en-US" dirty="0"/>
              <a:t>should be </a:t>
            </a:r>
            <a:r>
              <a:rPr lang="en-US" dirty="0">
                <a:solidFill>
                  <a:srgbClr val="FF0000"/>
                </a:solidFill>
              </a:rPr>
              <a:t>tracked as long as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urinary catheter is indwelling</a:t>
            </a:r>
          </a:p>
        </p:txBody>
      </p:sp>
    </p:spTree>
    <p:extLst>
      <p:ext uri="{BB962C8B-B14F-4D97-AF65-F5344CB8AC3E}">
        <p14:creationId xmlns:p14="http://schemas.microsoft.com/office/powerpoint/2010/main" val="3910745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1297-CCF2-4A33-A1AD-9545A8F1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326" y="679758"/>
            <a:ext cx="7863348" cy="8049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Consideration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B13F-0D09-4582-9131-598E42B4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496" y="2141536"/>
            <a:ext cx="10515600" cy="4351338"/>
          </a:xfrm>
        </p:spPr>
        <p:txBody>
          <a:bodyPr/>
          <a:lstStyle/>
          <a:p>
            <a:r>
              <a:rPr lang="en-US" dirty="0"/>
              <a:t>Risk of </a:t>
            </a:r>
            <a:r>
              <a:rPr lang="en-US" dirty="0">
                <a:solidFill>
                  <a:srgbClr val="FF0000"/>
                </a:solidFill>
              </a:rPr>
              <a:t>neurologic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cardiac side effect</a:t>
            </a:r>
            <a:r>
              <a:rPr lang="en-US" dirty="0"/>
              <a:t>, which can occur when </a:t>
            </a:r>
            <a:r>
              <a:rPr lang="en-US" dirty="0">
                <a:solidFill>
                  <a:srgbClr val="FF0000"/>
                </a:solidFill>
              </a:rPr>
              <a:t>plasma lidocaine concentration exceeds 5 µg/ml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standard dose of </a:t>
            </a:r>
            <a:r>
              <a:rPr lang="en-US" dirty="0"/>
              <a:t>Intravenous lidocaine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 (</a:t>
            </a:r>
            <a:r>
              <a:rPr lang="en-US" dirty="0">
                <a:solidFill>
                  <a:srgbClr val="FF0000"/>
                </a:solidFill>
              </a:rPr>
              <a:t>1-2 mg/kg as an initial bolus </a:t>
            </a:r>
            <a:r>
              <a:rPr lang="en-US" dirty="0"/>
              <a:t>then continuous </a:t>
            </a:r>
            <a:r>
              <a:rPr lang="en-US" dirty="0">
                <a:solidFill>
                  <a:srgbClr val="FF0000"/>
                </a:solidFill>
              </a:rPr>
              <a:t>infusion 0.5-3 mg/kg/</a:t>
            </a:r>
            <a:r>
              <a:rPr lang="en-US" dirty="0" err="1">
                <a:solidFill>
                  <a:srgbClr val="FF0000"/>
                </a:solidFill>
              </a:rPr>
              <a:t>hr</a:t>
            </a:r>
            <a:r>
              <a:rPr lang="en-US" dirty="0"/>
              <a:t>) concentrations </a:t>
            </a:r>
            <a:r>
              <a:rPr lang="en-US" dirty="0">
                <a:solidFill>
                  <a:srgbClr val="FF0000"/>
                </a:solidFill>
              </a:rPr>
              <a:t>that remain below 5 µg/ml 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0582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3E10-14F4-4845-985E-44660803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092" y="416898"/>
            <a:ext cx="4919816" cy="9891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Suggestion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B7193-8685-4DCC-882A-BE2270AA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2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In the present study</a:t>
            </a:r>
            <a:r>
              <a:rPr lang="en-US" dirty="0">
                <a:solidFill>
                  <a:srgbClr val="FF0000"/>
                </a:solidFill>
              </a:rPr>
              <a:t>, no lidocaine-related side effects </a:t>
            </a:r>
            <a:r>
              <a:rPr lang="en-US" dirty="0"/>
              <a:t>were reported, therefore, suggest that intravenous lidocaine administration is </a:t>
            </a:r>
            <a:r>
              <a:rPr lang="en-US" dirty="0">
                <a:solidFill>
                  <a:srgbClr val="FF0000"/>
                </a:solidFill>
              </a:rPr>
              <a:t>well tolerated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male patients undergoing TURBT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 the intravenous lidocaine </a:t>
            </a:r>
            <a:r>
              <a:rPr lang="en-US" dirty="0">
                <a:solidFill>
                  <a:srgbClr val="FF0000"/>
                </a:solidFill>
              </a:rPr>
              <a:t>dosing regimen varies between study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Further research is required </a:t>
            </a:r>
            <a:r>
              <a:rPr lang="en-US" dirty="0">
                <a:solidFill>
                  <a:srgbClr val="FF0000"/>
                </a:solidFill>
              </a:rPr>
              <a:t>to evaluated the effect of lidocaine administration at high dose </a:t>
            </a:r>
            <a:r>
              <a:rPr lang="en-US" dirty="0"/>
              <a:t>on postoperative CRBD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7903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8262-8F44-4B3B-9882-B1DCAEF0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45" y="443783"/>
            <a:ext cx="6005052" cy="84424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Limitation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3366D-4C26-4791-94BD-733B93989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71" y="2370086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Plasma lidocaine concentrations </a:t>
            </a:r>
            <a:r>
              <a:rPr lang="en-US" dirty="0"/>
              <a:t>were </a:t>
            </a:r>
            <a:r>
              <a:rPr lang="en-US" dirty="0">
                <a:solidFill>
                  <a:srgbClr val="FF0000"/>
                </a:solidFill>
              </a:rPr>
              <a:t>not measured </a:t>
            </a:r>
            <a:r>
              <a:rPr lang="en-US" dirty="0"/>
              <a:t>and it could not be confirmed that concentrations were </a:t>
            </a:r>
            <a:r>
              <a:rPr lang="en-US" dirty="0">
                <a:solidFill>
                  <a:srgbClr val="FF0000"/>
                </a:solidFill>
              </a:rPr>
              <a:t>maintained</a:t>
            </a:r>
            <a:r>
              <a:rPr lang="en-US" dirty="0"/>
              <a:t> within the </a:t>
            </a:r>
            <a:r>
              <a:rPr lang="en-US" dirty="0">
                <a:solidFill>
                  <a:srgbClr val="FF0000"/>
                </a:solidFill>
              </a:rPr>
              <a:t>therapeutic range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It may be </a:t>
            </a:r>
            <a:r>
              <a:rPr lang="en-US" dirty="0">
                <a:solidFill>
                  <a:srgbClr val="FF0000"/>
                </a:solidFill>
              </a:rPr>
              <a:t>difficult to distinguish between severe CRBD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behavioral response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postoperative delirium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17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EA9B-660E-40D7-A572-3AF0417B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97" y="492945"/>
            <a:ext cx="7332406" cy="6672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Conclusion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37E88-EFCF-4202-9662-F0A30EED7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Intravenous lidocaine administration resulted in </a:t>
            </a:r>
            <a:r>
              <a:rPr lang="en-US" dirty="0">
                <a:solidFill>
                  <a:srgbClr val="FF0000"/>
                </a:solidFill>
              </a:rPr>
              <a:t>reduce incidence of moderate-to-severe CRBD, lower opioid requirement, and higher patient satisfaction </a:t>
            </a:r>
            <a:r>
              <a:rPr lang="en-US" dirty="0"/>
              <a:t>in male patients undergoing TURBT without evidence of significant side effect.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1111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5FCCDAB-CCF4-4088-8751-B9B9CED9F770}"/>
              </a:ext>
            </a:extLst>
          </p:cNvPr>
          <p:cNvSpPr/>
          <p:nvPr/>
        </p:nvSpPr>
        <p:spPr>
          <a:xfrm>
            <a:off x="3779667" y="611758"/>
            <a:ext cx="5021433" cy="835072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Critical Appraisal : RCT</a:t>
            </a:r>
            <a:endParaRPr lang="th-TH" sz="4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ppraise.jpg">
            <a:extLst>
              <a:ext uri="{FF2B5EF4-FFF2-40B4-BE49-F238E27FC236}">
                <a16:creationId xmlns:a16="http://schemas.microsoft.com/office/drawing/2014/main" id="{0ED68BDC-9774-4D29-B8B4-BC080C86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30936" r="12728" b="29604"/>
          <a:stretch>
            <a:fillRect/>
          </a:stretch>
        </p:blipFill>
        <p:spPr>
          <a:xfrm>
            <a:off x="1902606" y="2575545"/>
            <a:ext cx="8131808" cy="3608849"/>
          </a:xfrm>
          <a:prstGeom prst="rect">
            <a:avLst/>
          </a:prstGeom>
        </p:spPr>
      </p:pic>
      <p:pic>
        <p:nvPicPr>
          <p:cNvPr id="102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939030A-4221-48A5-BE8A-14B6F3EA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97" y="354182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450ACF-296E-4CD9-BFCD-61E8BC0B172A}"/>
              </a:ext>
            </a:extLst>
          </p:cNvPr>
          <p:cNvSpPr/>
          <p:nvPr/>
        </p:nvSpPr>
        <p:spPr>
          <a:xfrm>
            <a:off x="979504" y="1678671"/>
            <a:ext cx="813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Does this study address a clear question?</a:t>
            </a:r>
            <a:endParaRPr lang="th-TH" dirty="0"/>
          </a:p>
        </p:txBody>
      </p:sp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8211335C-8128-49F6-AB60-85697B40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97" y="410424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68A3C93B-A69E-4AB3-9994-CFD8D0A1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67" y="4696868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5A0EB5B-BB2E-44E3-90C0-9B766BAE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67" y="5346244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4548-9280-4026-8A38-9603E3D3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this study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compare the incident of moderate to severe CRBD in intraoperative lidocaine administration with placebo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Male patients undergoing TURBT (</a:t>
            </a:r>
            <a:r>
              <a:rPr lang="en-US" sz="2000" dirty="0"/>
              <a:t>large diameter urinary catheter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Effect of intravenous lidocaine administered before anesthetic induction until 1 hr. </a:t>
            </a:r>
            <a:r>
              <a:rPr lang="en-US" dirty="0" err="1"/>
              <a:t>postsurgery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A5FF4C-61DA-4076-8EC3-FDF942BA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03" y="394622"/>
            <a:ext cx="5011994" cy="81474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Background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2100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512D758-40B7-4BDD-9066-3B788D57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215"/>
            <a:ext cx="10515600" cy="4351338"/>
          </a:xfrm>
        </p:spPr>
        <p:txBody>
          <a:bodyPr/>
          <a:lstStyle/>
          <a:p>
            <a:r>
              <a:rPr lang="en-US" dirty="0"/>
              <a:t>Are the results of this single trial valid?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43B887A-C354-42D9-A739-073708A5DCE4}"/>
              </a:ext>
            </a:extLst>
          </p:cNvPr>
          <p:cNvSpPr/>
          <p:nvPr/>
        </p:nvSpPr>
        <p:spPr>
          <a:xfrm>
            <a:off x="3718632" y="469947"/>
            <a:ext cx="4915444" cy="695096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 descr="appraise2.jpg">
            <a:extLst>
              <a:ext uri="{FF2B5EF4-FFF2-40B4-BE49-F238E27FC236}">
                <a16:creationId xmlns:a16="http://schemas.microsoft.com/office/drawing/2014/main" id="{9E2D1B9C-58D3-464E-BCAF-96643DDA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45142" r="12728" b="10663"/>
          <a:stretch>
            <a:fillRect/>
          </a:stretch>
        </p:blipFill>
        <p:spPr>
          <a:xfrm>
            <a:off x="1777469" y="2512381"/>
            <a:ext cx="8797771" cy="3684233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1E8FEF22-E812-4072-9CDE-C4EF1A96D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62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AADD8330-8165-4BCD-AD0B-34C9DF76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62" y="369711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83B4795-F7D7-4F8E-9011-985755DF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97" y="5327608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52670E89-CF50-4AC0-A505-D3F76CF5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797" y="4593663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01C5ECF-A76C-46DB-BF63-BB9661CB5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results of this single trial valid?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ED1803C-C434-4494-B5D9-537EFBF8DC23}"/>
              </a:ext>
            </a:extLst>
          </p:cNvPr>
          <p:cNvSpPr/>
          <p:nvPr/>
        </p:nvSpPr>
        <p:spPr>
          <a:xfrm>
            <a:off x="3851032" y="527538"/>
            <a:ext cx="4809392" cy="628941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5" descr="Clip_7.jpg">
            <a:extLst>
              <a:ext uri="{FF2B5EF4-FFF2-40B4-BE49-F238E27FC236}">
                <a16:creationId xmlns:a16="http://schemas.microsoft.com/office/drawing/2014/main" id="{28DE3F21-5F9D-4631-A45C-FECD3EDF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26201" r="12728" b="12241"/>
          <a:stretch>
            <a:fillRect/>
          </a:stretch>
        </p:blipFill>
        <p:spPr>
          <a:xfrm>
            <a:off x="1916461" y="2506264"/>
            <a:ext cx="7955507" cy="4071966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DD7DCA64-C5E0-4BAB-A8C8-96D4F611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37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97C82DFE-05B5-45B6-BEB1-789479FD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87" y="426091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B802CD65-0811-4C74-9CFF-2F484E1A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87" y="552154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321C313-D60D-44EC-A6B1-7E985C70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results?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7110527-D9BB-45C4-9E1F-CB9F5028A611}"/>
              </a:ext>
            </a:extLst>
          </p:cNvPr>
          <p:cNvSpPr/>
          <p:nvPr/>
        </p:nvSpPr>
        <p:spPr>
          <a:xfrm>
            <a:off x="3859823" y="469946"/>
            <a:ext cx="4845106" cy="72669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4.jpg">
            <a:extLst>
              <a:ext uri="{FF2B5EF4-FFF2-40B4-BE49-F238E27FC236}">
                <a16:creationId xmlns:a16="http://schemas.microsoft.com/office/drawing/2014/main" id="{3723C783-151A-4F5D-90AE-0ED7D0E711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15152" r="12728" b="48545"/>
          <a:stretch>
            <a:fillRect/>
          </a:stretch>
        </p:blipFill>
        <p:spPr>
          <a:xfrm>
            <a:off x="2253609" y="2462187"/>
            <a:ext cx="7769280" cy="3714776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93F360E-A026-4048-8954-E42F2D4D2CF3}"/>
              </a:ext>
            </a:extLst>
          </p:cNvPr>
          <p:cNvSpPr txBox="1"/>
          <p:nvPr/>
        </p:nvSpPr>
        <p:spPr>
          <a:xfrm>
            <a:off x="8474471" y="5024761"/>
            <a:ext cx="66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AC65066-3C7C-4D07-8E1D-A8476BBD80D7}"/>
              </a:ext>
            </a:extLst>
          </p:cNvPr>
          <p:cNvSpPr txBox="1"/>
          <p:nvPr/>
        </p:nvSpPr>
        <p:spPr>
          <a:xfrm>
            <a:off x="8523586" y="3796355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58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AA07CB-78E9-4C72-B9E6-5DC6162C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apply these valid, important results to my patients</a:t>
            </a:r>
            <a:r>
              <a:rPr lang="en-US" sz="2600" dirty="0"/>
              <a:t>?</a:t>
            </a:r>
            <a:endParaRPr lang="th-TH" sz="2600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DCA1F0B-148C-4624-939F-08DAFA1B970C}"/>
              </a:ext>
            </a:extLst>
          </p:cNvPr>
          <p:cNvSpPr/>
          <p:nvPr/>
        </p:nvSpPr>
        <p:spPr>
          <a:xfrm>
            <a:off x="3780692" y="504785"/>
            <a:ext cx="4897859" cy="708223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6" descr="5.jpg">
            <a:extLst>
              <a:ext uri="{FF2B5EF4-FFF2-40B4-BE49-F238E27FC236}">
                <a16:creationId xmlns:a16="http://schemas.microsoft.com/office/drawing/2014/main" id="{F959076F-264B-44D7-8926-1C7115ED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27780" r="12728" b="12241"/>
          <a:stretch>
            <a:fillRect/>
          </a:stretch>
        </p:blipFill>
        <p:spPr>
          <a:xfrm>
            <a:off x="2495095" y="2618478"/>
            <a:ext cx="6959623" cy="3850181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0AEC65FE-8B60-4B17-B3F2-BA51F935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01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0555EF8A-1C2B-42CB-BEC2-C20629BC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55" y="381252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AD6CC07-932D-471C-B829-331FA8D4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22" y="5173764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D7C7D647-AB45-45F1-B567-4190F2AD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22" y="581033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5206-245E-4E66-A39A-32892FD4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763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C426-43EA-4DF8-834E-B458AB67A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Hypothesized</a:t>
            </a:r>
          </a:p>
          <a:p>
            <a:pPr marL="0" indent="0">
              <a:buNone/>
            </a:pPr>
            <a:r>
              <a:rPr lang="en-US" dirty="0"/>
              <a:t> “ </a:t>
            </a:r>
            <a:r>
              <a:rPr lang="en-US" dirty="0">
                <a:solidFill>
                  <a:srgbClr val="FF0000"/>
                </a:solidFill>
              </a:rPr>
              <a:t>Intravenous lidocaine </a:t>
            </a:r>
            <a:r>
              <a:rPr lang="en-US" dirty="0"/>
              <a:t>administration could </a:t>
            </a:r>
            <a:r>
              <a:rPr lang="en-US" dirty="0">
                <a:solidFill>
                  <a:srgbClr val="FF0000"/>
                </a:solidFill>
              </a:rPr>
              <a:t>reduce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incidence of moderate-to-severe CRBD”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0D7354-3A06-43DD-B69B-3AA58DE5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106" y="384791"/>
            <a:ext cx="5375787" cy="81474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Background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919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2037-C709-402B-A0D6-C875C51E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738" y="384789"/>
            <a:ext cx="4746523" cy="79508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B233D-484F-49D4-9645-131BD8C7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spc="45" dirty="0">
                <a:cs typeface="Arial"/>
              </a:rPr>
              <a:t>Trial Design</a:t>
            </a:r>
          </a:p>
          <a:p>
            <a:r>
              <a:rPr lang="en-US" spc="45" dirty="0">
                <a:cs typeface="Arial"/>
              </a:rPr>
              <a:t>Prospective, Randomized , double-blind , placebo-controlled Trial</a:t>
            </a:r>
          </a:p>
          <a:p>
            <a:pPr marL="0" indent="0">
              <a:buNone/>
            </a:pPr>
            <a:endParaRPr lang="en-US" spc="45" dirty="0">
              <a:cs typeface="Arial"/>
            </a:endParaRPr>
          </a:p>
          <a:p>
            <a:r>
              <a:rPr lang="en-US" spc="-15" dirty="0">
                <a:cs typeface="Arial"/>
              </a:rPr>
              <a:t>Before enrollment of any patients , the study protocol was registered with the clinical research information service</a:t>
            </a:r>
          </a:p>
          <a:p>
            <a:pPr marL="0" indent="0">
              <a:buNone/>
            </a:pPr>
            <a:endParaRPr lang="en-US" spc="-15" dirty="0">
              <a:cs typeface="Arial"/>
            </a:endParaRPr>
          </a:p>
          <a:p>
            <a:r>
              <a:rPr lang="en-US" spc="-15" dirty="0">
                <a:cs typeface="Arial"/>
              </a:rPr>
              <a:t>Approved by the institutional review board of the Asan medical center</a:t>
            </a:r>
          </a:p>
          <a:p>
            <a:pPr marL="0" indent="0">
              <a:buNone/>
            </a:pPr>
            <a:r>
              <a:rPr lang="en-US" spc="-15" dirty="0">
                <a:cs typeface="Arial"/>
              </a:rPr>
              <a:t> </a:t>
            </a:r>
          </a:p>
          <a:p>
            <a:r>
              <a:rPr lang="en-US" spc="-15" dirty="0">
                <a:cs typeface="Arial"/>
              </a:rPr>
              <a:t>Informed consent from all participants.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661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1C31-1048-488A-B147-BD11CA14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074" y="442873"/>
            <a:ext cx="4785852" cy="60826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Method</a:t>
            </a:r>
            <a:endParaRPr lang="th-TH" dirty="0"/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7FCC2FBA-5691-4AEE-B06E-CF51D31F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69" y="1773057"/>
            <a:ext cx="11201400" cy="4861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Patients</a:t>
            </a:r>
            <a:r>
              <a:rPr lang="en-US" dirty="0"/>
              <a:t>: </a:t>
            </a:r>
            <a:r>
              <a:rPr lang="en-US" spc="-50" dirty="0">
                <a:cs typeface="Arial"/>
              </a:rPr>
              <a:t>Male patients </a:t>
            </a:r>
            <a:r>
              <a:rPr lang="en-US" spc="-75" dirty="0">
                <a:cs typeface="Arial"/>
              </a:rPr>
              <a:t>undergo TURBT under general anesthesia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Intervention</a:t>
            </a:r>
            <a:r>
              <a:rPr lang="en-US" dirty="0"/>
              <a:t>: intravenous lidocaine</a:t>
            </a:r>
          </a:p>
          <a:p>
            <a:pPr marL="0" indent="0">
              <a:buNone/>
            </a:pPr>
            <a:endParaRPr lang="en-US" spc="-50" dirty="0">
              <a:cs typeface="Arial"/>
            </a:endParaRPr>
          </a:p>
          <a:p>
            <a:pPr marL="0" indent="0">
              <a:buNone/>
            </a:pPr>
            <a:r>
              <a:rPr lang="en-US" b="1" spc="-50" dirty="0">
                <a:cs typeface="Arial"/>
              </a:rPr>
              <a:t>Control</a:t>
            </a:r>
            <a:r>
              <a:rPr lang="en-US" spc="-50" dirty="0">
                <a:cs typeface="Arial"/>
              </a:rPr>
              <a:t>: </a:t>
            </a:r>
            <a:r>
              <a:rPr lang="en-US" spc="-185" dirty="0">
                <a:cs typeface="Arial"/>
              </a:rPr>
              <a:t>intravenous normal saline as placebo</a:t>
            </a:r>
            <a:endParaRPr lang="en-US" spc="-5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pc="15" dirty="0">
                <a:solidFill>
                  <a:srgbClr val="5E5E5E"/>
                </a:solidFill>
                <a:cs typeface="Arial"/>
              </a:rPr>
              <a:t>		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85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3EBB025-5C6D-48B3-8BDA-D0A8B3EB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87018"/>
            <a:ext cx="11487150" cy="4805123"/>
          </a:xfrm>
        </p:spPr>
        <p:txBody>
          <a:bodyPr>
            <a:normAutofit/>
          </a:bodyPr>
          <a:lstStyle/>
          <a:p>
            <a:r>
              <a:rPr lang="en-US" spc="-20" dirty="0">
                <a:cs typeface="Arial"/>
              </a:rPr>
              <a:t>The moderate-to-severe CRBD at 0 hr. post surgery </a:t>
            </a:r>
            <a:endParaRPr lang="th-TH" spc="-2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h-TH" spc="-20" dirty="0">
                <a:cs typeface="Arial"/>
              </a:rPr>
              <a:t>   (</a:t>
            </a:r>
            <a:r>
              <a:rPr lang="en-US" sz="2400" spc="-20" dirty="0">
                <a:cs typeface="Arial"/>
              </a:rPr>
              <a:t>on admission to the PACU</a:t>
            </a:r>
            <a:r>
              <a:rPr lang="th-TH" spc="-20" dirty="0">
                <a:cs typeface="Arial"/>
              </a:rPr>
              <a:t>)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C53C2367-9830-4D63-9745-F7C3BF6E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59" y="499284"/>
            <a:ext cx="4194138" cy="8437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Primary outcome</a:t>
            </a:r>
          </a:p>
        </p:txBody>
      </p:sp>
    </p:spTree>
    <p:extLst>
      <p:ext uri="{BB962C8B-B14F-4D97-AF65-F5344CB8AC3E}">
        <p14:creationId xmlns:p14="http://schemas.microsoft.com/office/powerpoint/2010/main" val="426768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3EBB025-5C6D-48B3-8BDA-D0A8B3EB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2052877"/>
            <a:ext cx="11487150" cy="4805123"/>
          </a:xfrm>
        </p:spPr>
        <p:txBody>
          <a:bodyPr>
            <a:normAutofit/>
          </a:bodyPr>
          <a:lstStyle/>
          <a:p>
            <a:r>
              <a:rPr lang="en-US" spc="-20" dirty="0">
                <a:cs typeface="Arial"/>
              </a:rPr>
              <a:t>opioid requirement during 24 hour postoperative period</a:t>
            </a:r>
          </a:p>
          <a:p>
            <a:r>
              <a:rPr lang="en-US" spc="-20" dirty="0">
                <a:cs typeface="Arial"/>
              </a:rPr>
              <a:t>Severity of CRBD at 1,2,6 hr. </a:t>
            </a:r>
            <a:r>
              <a:rPr lang="en-US" spc="-20" dirty="0" err="1">
                <a:cs typeface="Arial"/>
              </a:rPr>
              <a:t>postsurgery</a:t>
            </a:r>
            <a:r>
              <a:rPr lang="en-US" spc="-20" dirty="0">
                <a:cs typeface="Arial"/>
              </a:rPr>
              <a:t> [NRS 0-10]</a:t>
            </a:r>
            <a:endParaRPr lang="en-US" dirty="0"/>
          </a:p>
          <a:p>
            <a:r>
              <a:rPr lang="en-US" dirty="0"/>
              <a:t>Patient satisfaction (7 point scale GPES ; 0 -7 )</a:t>
            </a:r>
          </a:p>
          <a:p>
            <a:r>
              <a:rPr lang="en-US" spc="-20" dirty="0">
                <a:cs typeface="Arial"/>
              </a:rPr>
              <a:t>Amount of rescue medication</a:t>
            </a:r>
          </a:p>
          <a:p>
            <a:r>
              <a:rPr lang="en-US" spc="-20" dirty="0">
                <a:cs typeface="Arial"/>
              </a:rPr>
              <a:t>Postoperative pain [NRS ; 0-10]</a:t>
            </a:r>
          </a:p>
          <a:p>
            <a:r>
              <a:rPr lang="en-US" spc="-20" dirty="0">
                <a:cs typeface="Arial"/>
              </a:rPr>
              <a:t>Side effects of lidocaine, rescue medication [24 hr. postoperative period]</a:t>
            </a:r>
          </a:p>
          <a:p>
            <a:r>
              <a:rPr lang="en-US" spc="-20" dirty="0">
                <a:cs typeface="Arial"/>
              </a:rPr>
              <a:t>Surgical complications 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th-TH" dirty="0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C53C2367-9830-4D63-9745-F7C3BF6E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59" y="499284"/>
            <a:ext cx="4736616" cy="8437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Secondary outcome</a:t>
            </a:r>
          </a:p>
        </p:txBody>
      </p:sp>
    </p:spTree>
    <p:extLst>
      <p:ext uri="{BB962C8B-B14F-4D97-AF65-F5344CB8AC3E}">
        <p14:creationId xmlns:p14="http://schemas.microsoft.com/office/powerpoint/2010/main" val="423864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20000"/>
            <a:lumOff val="80000"/>
          </a:schemeClr>
        </a:solidFill>
        <a:ln w="38100">
          <a:solidFill>
            <a:schemeClr val="tx1"/>
          </a:solidFill>
        </a:ln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1402</Words>
  <Application>Microsoft Office PowerPoint</Application>
  <PresentationFormat>Widescreen</PresentationFormat>
  <Paragraphs>240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Franklin Gothic Book</vt:lpstr>
      <vt:lpstr>Office Theme</vt:lpstr>
      <vt:lpstr>Journal club</vt:lpstr>
      <vt:lpstr>PowerPoint Presentation</vt:lpstr>
      <vt:lpstr>Background</vt:lpstr>
      <vt:lpstr>Background</vt:lpstr>
      <vt:lpstr>Background</vt:lpstr>
      <vt:lpstr>Method</vt:lpstr>
      <vt:lpstr>Method</vt:lpstr>
      <vt:lpstr>Primary outcome</vt:lpstr>
      <vt:lpstr>Secondary outcome</vt:lpstr>
      <vt:lpstr>Method</vt:lpstr>
      <vt:lpstr>Method</vt:lpstr>
      <vt:lpstr>METHODS</vt:lpstr>
      <vt:lpstr>Method</vt:lpstr>
      <vt:lpstr>Method</vt:lpstr>
      <vt:lpstr>Sample size</vt:lpstr>
      <vt:lpstr>Study protocol</vt:lpstr>
      <vt:lpstr>Intraoperative</vt:lpstr>
      <vt:lpstr>Intraoperative pain control</vt:lpstr>
      <vt:lpstr>Pain management protocol</vt:lpstr>
      <vt:lpstr>The severity of CRBD</vt:lpstr>
      <vt:lpstr>PowerPoint Presentation</vt:lpstr>
      <vt:lpstr>      Result</vt:lpstr>
      <vt:lpstr>Result</vt:lpstr>
      <vt:lpstr>Result</vt:lpstr>
      <vt:lpstr>Result</vt:lpstr>
      <vt:lpstr>PowerPoint Presentation</vt:lpstr>
      <vt:lpstr>PowerPoint Presentation</vt:lpstr>
      <vt:lpstr>Result</vt:lpstr>
      <vt:lpstr>Result</vt:lpstr>
      <vt:lpstr>Complication</vt:lpstr>
      <vt:lpstr>Discussion</vt:lpstr>
      <vt:lpstr>Discussion</vt:lpstr>
      <vt:lpstr>Discussion</vt:lpstr>
      <vt:lpstr>Discussion</vt:lpstr>
      <vt:lpstr> Consideration </vt:lpstr>
      <vt:lpstr>Suggestion</vt:lpstr>
      <vt:lpstr>Limitation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Lenovo</dc:creator>
  <cp:lastModifiedBy>ชนาธิป มีรอด</cp:lastModifiedBy>
  <cp:revision>100</cp:revision>
  <dcterms:created xsi:type="dcterms:W3CDTF">2020-08-07T05:34:28Z</dcterms:created>
  <dcterms:modified xsi:type="dcterms:W3CDTF">2020-09-05T06:12:35Z</dcterms:modified>
</cp:coreProperties>
</file>